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0" r:id="rId2"/>
    <p:sldId id="258" r:id="rId3"/>
    <p:sldId id="295" r:id="rId4"/>
    <p:sldId id="319" r:id="rId5"/>
    <p:sldId id="331" r:id="rId6"/>
    <p:sldId id="303" r:id="rId7"/>
    <p:sldId id="336" r:id="rId8"/>
    <p:sldId id="301" r:id="rId9"/>
    <p:sldId id="338" r:id="rId10"/>
    <p:sldId id="329" r:id="rId11"/>
    <p:sldId id="339" r:id="rId12"/>
    <p:sldId id="330" r:id="rId13"/>
    <p:sldId id="332" r:id="rId14"/>
    <p:sldId id="341" r:id="rId15"/>
    <p:sldId id="340" r:id="rId16"/>
    <p:sldId id="333" r:id="rId17"/>
    <p:sldId id="337" r:id="rId18"/>
    <p:sldId id="335" r:id="rId19"/>
    <p:sldId id="269" r:id="rId20"/>
    <p:sldId id="265" r:id="rId21"/>
  </p:sldIdLst>
  <p:sldSz cx="12192000" cy="6858000"/>
  <p:notesSz cx="6832600" cy="9963150"/>
  <p:embeddedFontLst>
    <p:embeddedFont>
      <p:font typeface="Cambria Math" panose="02040503050406030204" pitchFamily="18" charset="0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바른돋움OTFPro 1" panose="02000300000000000000" pitchFamily="50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74084" autoAdjust="0"/>
  </p:normalViewPr>
  <p:slideViewPr>
    <p:cSldViewPr snapToGrid="0">
      <p:cViewPr varScale="1">
        <p:scale>
          <a:sx n="45" d="100"/>
          <a:sy n="45" d="100"/>
        </p:scale>
        <p:origin x="43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793" cy="499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70226" y="0"/>
            <a:ext cx="2960793" cy="499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992F63A5-BA9A-40EB-86C5-AEABC794C6CC}" type="datetimeFigureOut">
              <a:rPr lang="ko-KR" altLang="en-US" smtClean="0"/>
              <a:pPr/>
              <a:t>2022-05-26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1246188"/>
            <a:ext cx="5975350" cy="3362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3260" y="4794766"/>
            <a:ext cx="5466080" cy="392299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63264"/>
            <a:ext cx="2960793" cy="499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70226" y="9463264"/>
            <a:ext cx="2960793" cy="499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77C17440-22FC-4B42-AF7D-23A55FF0D82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05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바른돋움OTFPro 1" panose="02000300000000000000" pitchFamily="50" charset="-127"/>
        <a:ea typeface="바른돋움OTFPro 1" panose="020003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김헌</a:t>
            </a:r>
            <a:r>
              <a:rPr lang="ko-KR" altLang="en-US" dirty="0"/>
              <a:t> 교수님 지도 하에 근골격계 부담작업 부하 평가를 위한 동작분석 지원 소프트웨어 개발을 진행중인</a:t>
            </a:r>
            <a:r>
              <a:rPr lang="en-US" altLang="ko-KR" dirty="0"/>
              <a:t> </a:t>
            </a:r>
            <a:r>
              <a:rPr lang="ko-KR" altLang="en-US" dirty="0" err="1"/>
              <a:t>한재혁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배태겸</a:t>
            </a:r>
            <a:r>
              <a:rPr lang="en-US" altLang="ko-KR" dirty="0"/>
              <a:t>, </a:t>
            </a:r>
            <a:r>
              <a:rPr lang="ko-KR" altLang="en-US" dirty="0"/>
              <a:t>임용환 팀에서 발표를 맡게 된 </a:t>
            </a:r>
            <a:r>
              <a:rPr lang="ko-KR" altLang="en-US" dirty="0" err="1"/>
              <a:t>한재혁입니다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1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RULA</a:t>
            </a:r>
            <a:r>
              <a:rPr lang="ko-KR" altLang="en-US" dirty="0"/>
              <a:t>는 신체의 각도를 측정하여 점수를 매기는 </a:t>
            </a:r>
            <a:r>
              <a:rPr lang="ko-KR" altLang="en-US" dirty="0" err="1"/>
              <a:t>평가체계입니다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저희는 신체 각도를 측정할 수 있는 함수를 만들어야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 보이는</a:t>
            </a:r>
            <a:r>
              <a:rPr lang="en-US" altLang="ko-KR" dirty="0"/>
              <a:t> </a:t>
            </a:r>
            <a:r>
              <a:rPr lang="en-US" altLang="ko-KR" dirty="0" err="1"/>
              <a:t>calculateAngle</a:t>
            </a:r>
            <a:r>
              <a:rPr lang="en-US" altLang="ko-KR" dirty="0"/>
              <a:t> </a:t>
            </a:r>
            <a:r>
              <a:rPr lang="ko-KR" altLang="en-US" dirty="0"/>
              <a:t>이 저희가 만든 각도 측정 함수인데요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 점의 좌표 값을 입력하면 사이 각도를 측정하도록 코드를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코드가 잘 구현되는지 확인하기 위해서 아래처럼 세 점의 좌표 값을 입력해보면</a:t>
            </a:r>
            <a:endParaRPr lang="en-US" altLang="ko-KR" dirty="0"/>
          </a:p>
          <a:p>
            <a:r>
              <a:rPr lang="ko-KR" altLang="en-US" dirty="0"/>
              <a:t>각도가 </a:t>
            </a:r>
            <a:r>
              <a:rPr lang="en-US" altLang="ko-KR" dirty="0"/>
              <a:t>166.264… </a:t>
            </a:r>
            <a:r>
              <a:rPr lang="ko-KR" altLang="en-US" dirty="0"/>
              <a:t>으로 잘 계산되는 것을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876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페이지에서 만든</a:t>
            </a:r>
            <a:r>
              <a:rPr lang="en-US" altLang="ko-KR" dirty="0"/>
              <a:t> </a:t>
            </a:r>
            <a:r>
              <a:rPr lang="ko-KR" altLang="en-US" dirty="0"/>
              <a:t>각도 계산 함수를 이용한 각도 계산을 통해 </a:t>
            </a:r>
            <a:r>
              <a:rPr lang="en-US" altLang="ko-KR" dirty="0"/>
              <a:t>RULA</a:t>
            </a:r>
            <a:r>
              <a:rPr lang="ko-KR" altLang="en-US" dirty="0"/>
              <a:t>의 부위별 부하 점수표를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예시로 화면에 보이는 건 팔의 상완 점수표를 구현한 것으로</a:t>
            </a:r>
            <a:r>
              <a:rPr lang="en-US" altLang="ko-KR" dirty="0"/>
              <a:t>, </a:t>
            </a:r>
            <a:r>
              <a:rPr lang="ko-KR" altLang="en-US" dirty="0"/>
              <a:t>각도 계산을 통해 나온 각도가 점수표에 나온 각도에 해당할 경우</a:t>
            </a:r>
            <a:endParaRPr lang="en-US" altLang="ko-KR" dirty="0"/>
          </a:p>
          <a:p>
            <a:r>
              <a:rPr lang="ko-KR" altLang="en-US" dirty="0"/>
              <a:t>그에 맞는 점수를 화면에 표시하도록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2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그룹 </a:t>
            </a:r>
            <a:r>
              <a:rPr lang="en-US" altLang="ko-KR" dirty="0"/>
              <a:t>A, B</a:t>
            </a:r>
            <a:r>
              <a:rPr lang="ko-KR" altLang="en-US" dirty="0"/>
              <a:t>의 점수표는 앞의 부위별 부하점수표보다 복잡하기 때문에 고차원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배열을 이용하여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예시로 화면에 보이는 것은 그룹 </a:t>
            </a:r>
            <a:r>
              <a:rPr lang="en-US" altLang="ko-KR" dirty="0"/>
              <a:t>A</a:t>
            </a:r>
            <a:r>
              <a:rPr lang="ko-KR" altLang="en-US" dirty="0"/>
              <a:t>의 점수표를 구현한 것으로</a:t>
            </a:r>
            <a:r>
              <a:rPr lang="en-US" altLang="ko-KR" dirty="0"/>
              <a:t>, </a:t>
            </a:r>
            <a:r>
              <a:rPr lang="ko-KR" altLang="en-US" dirty="0"/>
              <a:t>오른쪽의 표를 </a:t>
            </a:r>
            <a:r>
              <a:rPr lang="en-US" altLang="ko-KR" dirty="0"/>
              <a:t>4</a:t>
            </a:r>
            <a:r>
              <a:rPr lang="ko-KR" altLang="en-US" dirty="0"/>
              <a:t>차원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배열을 이용하여 보다 간단하게 나타냈습니다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57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코드의 마지막 부분은 </a:t>
            </a:r>
            <a:r>
              <a:rPr lang="en-US" altLang="ko-KR" dirty="0" err="1"/>
              <a:t>Opencv</a:t>
            </a:r>
            <a:r>
              <a:rPr lang="ko-KR" altLang="en-US" dirty="0"/>
              <a:t>라는 라이브러리를 이용한 것으로</a:t>
            </a:r>
            <a:r>
              <a:rPr lang="en-US" altLang="ko-KR" dirty="0"/>
              <a:t>, </a:t>
            </a:r>
            <a:r>
              <a:rPr lang="ko-KR" altLang="en-US" dirty="0"/>
              <a:t>노트북과 연결된 핸드폰에서 실시간 영상을 입력 받아</a:t>
            </a:r>
            <a:r>
              <a:rPr lang="en-US" altLang="ko-KR" dirty="0"/>
              <a:t> </a:t>
            </a:r>
            <a:r>
              <a:rPr lang="ko-KR" altLang="en-US" dirty="0"/>
              <a:t>영상 처리를 하는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부분에서 카메라의 해상도를 변경하거나 필요에 따라 필터를 씌우는 등의 처리를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79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작성한 코드의 작동 모습을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보이는 것처럼 사람의 움직임에 따라 화면의 각도가 같이 변하는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453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화면을 보시면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움직이는 사람의 랜드마크를 계산한 각도와 실제 각도기를 이용하여 측정한 각도가</a:t>
            </a:r>
            <a:endParaRPr lang="en-US" altLang="ko-KR" dirty="0"/>
          </a:p>
          <a:p>
            <a:r>
              <a:rPr lang="ko-KR" altLang="en-US" dirty="0"/>
              <a:t>약 </a:t>
            </a:r>
            <a:r>
              <a:rPr lang="en-US" altLang="ko-KR" dirty="0"/>
              <a:t>1~2</a:t>
            </a:r>
            <a:r>
              <a:rPr lang="ko-KR" altLang="en-US" dirty="0"/>
              <a:t>도차이로 매우 유사한 것을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826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저희는 코드를 구동하는 과정에서 문제가 있음을 발견하였습니다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그것은 측정을 진행하는 장소의 조명이나 측정 거리에 따라서 랜드마크 인식이 잘 되지 않는 경우가 있다는 문제였습니다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인식이 안되는 상황을 최대한 일어나지 않게 하기 위해서</a:t>
            </a:r>
            <a:r>
              <a:rPr lang="en-US" altLang="ko-KR" dirty="0"/>
              <a:t>, </a:t>
            </a:r>
            <a:r>
              <a:rPr lang="ko-KR" altLang="en-US" dirty="0"/>
              <a:t>랜드마크에 영향을 미칠 것으로 예상되는 인자들을 몇가지 선정하여</a:t>
            </a:r>
            <a:endParaRPr lang="en-US" altLang="ko-KR" dirty="0"/>
          </a:p>
          <a:p>
            <a:r>
              <a:rPr lang="ko-KR" altLang="en-US" dirty="0"/>
              <a:t>그것을 변화시켜가면서 실험을 하고 최적조건을 찾아보았습니다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실험에 이용한 인자와 수준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반응값은</a:t>
            </a:r>
            <a:r>
              <a:rPr lang="ko-KR" altLang="en-US" dirty="0"/>
              <a:t> 화면과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93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결과</a:t>
            </a:r>
            <a:r>
              <a:rPr lang="en-US" altLang="ko-KR" dirty="0"/>
              <a:t>, </a:t>
            </a:r>
            <a:r>
              <a:rPr lang="ko-KR" altLang="en-US" dirty="0"/>
              <a:t>가시성은 유의수준 </a:t>
            </a:r>
            <a:r>
              <a:rPr lang="en-US" altLang="ko-KR" dirty="0"/>
              <a:t>95%</a:t>
            </a:r>
            <a:r>
              <a:rPr lang="ko-KR" altLang="en-US" dirty="0"/>
              <a:t>에서 거리에 따른 차이가 있었고 유의수준 </a:t>
            </a:r>
            <a:r>
              <a:rPr lang="en-US" altLang="ko-KR" dirty="0"/>
              <a:t>90%</a:t>
            </a:r>
            <a:r>
              <a:rPr lang="ko-KR" altLang="en-US" dirty="0"/>
              <a:t>에서 측정 장소의 밝기에 따른 차이가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교호작용과 주인자를 고려하여 사후분석을 진행한 결과</a:t>
            </a:r>
            <a:r>
              <a:rPr lang="en-US" altLang="ko-KR" dirty="0"/>
              <a:t>, </a:t>
            </a:r>
            <a:r>
              <a:rPr lang="ko-KR" altLang="en-US" dirty="0"/>
              <a:t>최적조건은 </a:t>
            </a:r>
            <a:r>
              <a:rPr lang="en-US" altLang="ko-KR" dirty="0"/>
              <a:t>A1B1D1</a:t>
            </a:r>
            <a:r>
              <a:rPr lang="ko-KR" altLang="en-US" dirty="0"/>
              <a:t>으로 높이 </a:t>
            </a:r>
            <a:r>
              <a:rPr lang="en-US" altLang="ko-KR" dirty="0"/>
              <a:t>90cm, </a:t>
            </a:r>
            <a:r>
              <a:rPr lang="ko-KR" altLang="en-US" dirty="0"/>
              <a:t>측정 장소 밝음</a:t>
            </a:r>
            <a:r>
              <a:rPr lang="en-US" altLang="ko-KR" dirty="0"/>
              <a:t>, </a:t>
            </a:r>
            <a:r>
              <a:rPr lang="ko-KR" altLang="en-US" dirty="0"/>
              <a:t>측정 거리 </a:t>
            </a:r>
            <a:r>
              <a:rPr lang="en-US" altLang="ko-KR" dirty="0"/>
              <a:t>515cm</a:t>
            </a:r>
            <a:r>
              <a:rPr lang="ko-KR" altLang="en-US" dirty="0"/>
              <a:t> 일 때 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078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계획 및 향후일정에 대해 말씀드리고 발표 마무리하겠습니다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앞서 보여드린 부분에 덧붙여서 작업 부하가 심하게 걸리는 경우에 그 작업 자세를 촬영하여 파일로 저장하고 썸네일로 표시해주는 기능과</a:t>
            </a:r>
            <a:endParaRPr lang="en-US" altLang="ko-KR" dirty="0"/>
          </a:p>
          <a:p>
            <a:r>
              <a:rPr lang="ko-KR" altLang="en-US" dirty="0"/>
              <a:t>여러 관절에 걸리는 부하를 쉽게 비교하기 위한 그래프 기능을 적용할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가능하다면 작업자세 교정 이전과 이후를 비교하기 위한 </a:t>
            </a:r>
            <a:r>
              <a:rPr lang="ko-KR" altLang="en-US" dirty="0" err="1"/>
              <a:t>히트맵</a:t>
            </a:r>
            <a:r>
              <a:rPr lang="ko-KR" altLang="en-US" dirty="0"/>
              <a:t> 기능을 추가하는 것도 고려하고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830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향후일정은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290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첫번째 개발배경</a:t>
            </a:r>
            <a:r>
              <a:rPr lang="en-US" altLang="ko-KR" dirty="0"/>
              <a:t>, </a:t>
            </a:r>
            <a:r>
              <a:rPr lang="ko-KR" altLang="en-US" dirty="0"/>
              <a:t>두번째 진행상황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마지막으로 계획 및 향후일정에 대해 말씀드리고 발표 마무리하도록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5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첫번째는 </a:t>
            </a:r>
            <a:r>
              <a:rPr lang="ko-KR" altLang="en-US" dirty="0" err="1"/>
              <a:t>개발배경입니다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목표는 영상분석에 기반하여 작업자의 동작을 분석하고 관절에 부하가 어느정도 걸리는지 시각적으로 표시해주는 소프트웨어를 개발하는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필요성은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저희는 사회</a:t>
            </a:r>
            <a:r>
              <a:rPr lang="en-US" altLang="ko-KR" dirty="0"/>
              <a:t>, </a:t>
            </a:r>
            <a:r>
              <a:rPr lang="ko-KR" altLang="en-US" dirty="0"/>
              <a:t>경제적 비용 절감 및 작업자의 작업자세 개선을 위해 소프트웨어 개발이 필요하다고 생각했습니다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소프트웨어의 개발은 다음과 같은 네가지 목표를 가지고 설계하도록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2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동작분석 방법에는 다음과 같이 여러가지가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같은 동작분석 방법 중에서 저희가 사용할 방법은 </a:t>
            </a:r>
            <a:r>
              <a:rPr lang="en-US" altLang="ko-KR" dirty="0"/>
              <a:t>RULA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RULA</a:t>
            </a:r>
            <a:r>
              <a:rPr lang="ko-KR" altLang="en-US" dirty="0"/>
              <a:t>는 어깨</a:t>
            </a:r>
            <a:r>
              <a:rPr lang="en-US" altLang="ko-KR" dirty="0"/>
              <a:t>, </a:t>
            </a:r>
            <a:r>
              <a:rPr lang="ko-KR" altLang="en-US" dirty="0"/>
              <a:t>팔</a:t>
            </a:r>
            <a:r>
              <a:rPr lang="en-US" altLang="ko-KR" dirty="0"/>
              <a:t>, </a:t>
            </a:r>
            <a:r>
              <a:rPr lang="ko-KR" altLang="en-US" dirty="0"/>
              <a:t>손목</a:t>
            </a:r>
            <a:r>
              <a:rPr lang="en-US" altLang="ko-KR" dirty="0"/>
              <a:t>, </a:t>
            </a:r>
            <a:r>
              <a:rPr lang="ko-KR" altLang="en-US" dirty="0"/>
              <a:t>목 등 상체에 초점을 맞추어 작업 부하를 평가하는 기법으로써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하체에 대한 평가가 자세하지 않다는 단점이 있지만 점수 평가기준이 보수적이라 초보자가 부위별 점수를 실제보다 약간 낮게 평가하더라도</a:t>
            </a:r>
            <a:endParaRPr lang="en-US" altLang="ko-KR" dirty="0"/>
          </a:p>
          <a:p>
            <a:r>
              <a:rPr lang="ko-KR" altLang="en-US" dirty="0"/>
              <a:t>최종 점수에 큰 영향을 미치지 않는다는 장점이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프로그램을 사용하게 될 사용자가 전문가가 아닌 초보자라고 생각하기 때문에</a:t>
            </a:r>
            <a:r>
              <a:rPr lang="en-US" altLang="ko-KR" dirty="0"/>
              <a:t> RULA</a:t>
            </a:r>
            <a:r>
              <a:rPr lang="ko-KR" altLang="en-US" dirty="0"/>
              <a:t>를 평가체계로 사용하는 것이 바람직하다고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4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RULA</a:t>
            </a:r>
            <a:r>
              <a:rPr lang="ko-KR" altLang="en-US" dirty="0"/>
              <a:t>는 다음과 같은 과정을 통하여 작업부하 수준을 결정하게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830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RULA </a:t>
            </a:r>
            <a:r>
              <a:rPr lang="ko-KR" altLang="en-US" dirty="0"/>
              <a:t>평가체계를 프로그램에 적용하기 위해서</a:t>
            </a:r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Mediapipe</a:t>
            </a:r>
            <a:r>
              <a:rPr lang="en-US" altLang="ko-KR" dirty="0"/>
              <a:t> </a:t>
            </a:r>
            <a:r>
              <a:rPr lang="ko-KR" altLang="en-US" dirty="0"/>
              <a:t>라는 라이브러리를 이용하기로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 err="1"/>
              <a:t>Mediapipe</a:t>
            </a:r>
            <a:r>
              <a:rPr lang="ko-KR" altLang="en-US" dirty="0"/>
              <a:t>의 동작 인식 기능을 활용하여 </a:t>
            </a:r>
            <a:r>
              <a:rPr lang="en-US" altLang="ko-KR" dirty="0"/>
              <a:t>RULA</a:t>
            </a:r>
            <a:r>
              <a:rPr lang="ko-KR" altLang="en-US" dirty="0"/>
              <a:t>를 적용하였습니다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적용 방법은 진행상황에서 코드와 함께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81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/>
              <a:t>1</a:t>
            </a:r>
            <a:r>
              <a:rPr lang="ko-KR" altLang="en-US" dirty="0"/>
              <a:t>차 발표 이후 진행상황에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 저희는 핸드폰으로 영상을 촬영하면 그것을 </a:t>
            </a:r>
            <a:r>
              <a:rPr lang="en-US" altLang="ko-KR" dirty="0"/>
              <a:t>RULA</a:t>
            </a:r>
            <a:r>
              <a:rPr lang="ko-KR" altLang="en-US" dirty="0"/>
              <a:t>로 평가하여 점수를 나타내는 것까지 진행해보았습니다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처음 설명드릴 부분은 라이브러리와 변수 설정입니다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라이브러리는 영상과 이미지 처리를 위한 것과 수학적 계산을 보조해주는 것이라고 생각해주시면 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여기서 변수 설정은 미디어파이프를 편리하게 이용할 수 있도록 해주는 과정입니다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2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랜드마크를 그리는 것입니다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랜드마크란</a:t>
            </a:r>
            <a:r>
              <a:rPr lang="ko-KR" altLang="en-US" dirty="0"/>
              <a:t> 미디어파이프에서 코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손</a:t>
            </a:r>
            <a:r>
              <a:rPr lang="en-US" altLang="ko-KR" dirty="0"/>
              <a:t>, </a:t>
            </a:r>
            <a:r>
              <a:rPr lang="ko-KR" altLang="en-US" dirty="0"/>
              <a:t>무릎 등 신체를 인식하는 </a:t>
            </a:r>
            <a:r>
              <a:rPr lang="en-US" altLang="ko-KR" dirty="0"/>
              <a:t>33</a:t>
            </a:r>
            <a:r>
              <a:rPr lang="ko-KR" altLang="en-US" dirty="0"/>
              <a:t>개의 점으로써</a:t>
            </a:r>
            <a:r>
              <a:rPr lang="en-US" altLang="ko-KR" dirty="0"/>
              <a:t>, </a:t>
            </a:r>
            <a:r>
              <a:rPr lang="ko-KR" altLang="en-US" dirty="0"/>
              <a:t>이 부분에서는 이미지를 입력 받으면</a:t>
            </a:r>
            <a:endParaRPr lang="en-US" altLang="ko-KR" dirty="0"/>
          </a:p>
          <a:p>
            <a:r>
              <a:rPr lang="ko-KR" altLang="en-US" dirty="0"/>
              <a:t>그 이미지에 있는 랜드마크를 인식하고 표시해줍니다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랜드마크에 대한 이미지는 </a:t>
            </a:r>
            <a:r>
              <a:rPr lang="en-US" altLang="ko-KR" dirty="0"/>
              <a:t>7</a:t>
            </a:r>
            <a:r>
              <a:rPr lang="ko-KR" altLang="en-US" dirty="0"/>
              <a:t>페이지의 왼쪽 아래 사진을 참고해주시면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17440-22FC-4B42-AF7D-23A55FF0D8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59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60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41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8990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5096" y="0"/>
            <a:ext cx="7036904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  <a:latin typeface="바른돋움OTFPro 1" panose="02000300000000000000" pitchFamily="50" charset="-127"/>
              </a:rPr>
              <a:pPr algn="l"/>
              <a:t>‹#›</a:t>
            </a:fld>
            <a:endParaRPr lang="id-ID" sz="1400" dirty="0">
              <a:solidFill>
                <a:schemeClr val="tx1"/>
              </a:solidFill>
              <a:latin typeface="바른돋움OTFPro 1" panose="02000300000000000000" pitchFamily="50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49615" y="639288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tx1"/>
                </a:solidFill>
                <a:latin typeface="바른돋움OTFPro 1" panose="02000300000000000000" pitchFamily="50" charset="-127"/>
              </a:rPr>
              <a:t>SLIDE  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9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1189710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  <a:latin typeface="바른돋움OTFPro 1" panose="02000300000000000000" pitchFamily="50" charset="-127"/>
              </a:rPr>
              <a:pPr algn="l"/>
              <a:t>‹#›</a:t>
            </a:fld>
            <a:endParaRPr lang="id-ID" sz="1400" dirty="0">
              <a:solidFill>
                <a:schemeClr val="tx1"/>
              </a:solidFill>
              <a:latin typeface="바른돋움OTFPro 1" panose="02000300000000000000" pitchFamily="50" charset="-127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바른돋움OTFPro 1" panose="02000300000000000000" pitchFamily="50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49615" y="639288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tx1"/>
                </a:solidFill>
                <a:latin typeface="바른돋움OTFPro 1" panose="02000300000000000000" pitchFamily="50" charset="-127"/>
              </a:rPr>
              <a:t>SLIDE 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94726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1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98330" y="1309624"/>
            <a:ext cx="5096256" cy="4949952"/>
          </a:xfrm>
          <a:custGeom>
            <a:avLst/>
            <a:gdLst>
              <a:gd name="connsiteX0" fmla="*/ 0 w 5096256"/>
              <a:gd name="connsiteY0" fmla="*/ 0 h 4949952"/>
              <a:gd name="connsiteX1" fmla="*/ 2718811 w 5096256"/>
              <a:gd name="connsiteY1" fmla="*/ 0 h 4949952"/>
              <a:gd name="connsiteX2" fmla="*/ 2718811 w 5096256"/>
              <a:gd name="connsiteY2" fmla="*/ 2474976 h 4949952"/>
              <a:gd name="connsiteX3" fmla="*/ 5096256 w 5096256"/>
              <a:gd name="connsiteY3" fmla="*/ 2474976 h 4949952"/>
              <a:gd name="connsiteX4" fmla="*/ 5096256 w 5096256"/>
              <a:gd name="connsiteY4" fmla="*/ 4949952 h 4949952"/>
              <a:gd name="connsiteX5" fmla="*/ 0 w 5096256"/>
              <a:gd name="connsiteY5" fmla="*/ 4949952 h 494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6256" h="4949952">
                <a:moveTo>
                  <a:pt x="0" y="0"/>
                </a:moveTo>
                <a:lnTo>
                  <a:pt x="2718811" y="0"/>
                </a:lnTo>
                <a:lnTo>
                  <a:pt x="2718811" y="2474976"/>
                </a:lnTo>
                <a:lnTo>
                  <a:pt x="5096256" y="2474976"/>
                </a:lnTo>
                <a:lnTo>
                  <a:pt x="5096256" y="4949952"/>
                </a:lnTo>
                <a:lnTo>
                  <a:pt x="0" y="49499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5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974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96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92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18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5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8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8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5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4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5AB60B1C-112D-4B6C-A27A-4B39223E0D52}" type="datetimeFigureOut">
              <a:rPr lang="ko-KR" altLang="en-US" smtClean="0"/>
              <a:pPr/>
              <a:t>2022-05-26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defRPr>
            </a:lvl1pPr>
          </a:lstStyle>
          <a:p>
            <a:fld id="{78065A3C-C4B0-4FAD-A0ED-A5126DEA19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50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른돋움OTFPro 1" panose="02000300000000000000" pitchFamily="50" charset="-127"/>
          <a:ea typeface="바른돋움OTFPro 1" panose="020003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0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53574" y="1254821"/>
            <a:ext cx="9084852" cy="38257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latin typeface="바른돋움OTFPro 1" panose="02000300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9957" y="1802328"/>
            <a:ext cx="927209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200" b="1" dirty="0">
                <a:solidFill>
                  <a:schemeClr val="bg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Montserrat" charset="0"/>
              </a:rPr>
              <a:t>근골격계 부담작업</a:t>
            </a:r>
            <a:endParaRPr lang="en-US" altLang="ko-KR" sz="5200" b="1" dirty="0">
              <a:solidFill>
                <a:schemeClr val="bg1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Montserrat" charset="0"/>
            </a:endParaRPr>
          </a:p>
          <a:p>
            <a:pPr algn="ctr"/>
            <a:r>
              <a:rPr lang="ko-KR" altLang="en-US" sz="5200" b="1" dirty="0">
                <a:solidFill>
                  <a:schemeClr val="bg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Montserrat" charset="0"/>
              </a:rPr>
              <a:t>부하 평가를 위한</a:t>
            </a:r>
            <a:endParaRPr lang="en-US" altLang="ko-KR" sz="5200" b="1" dirty="0">
              <a:solidFill>
                <a:schemeClr val="bg1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Montserrat" charset="0"/>
            </a:endParaRPr>
          </a:p>
          <a:p>
            <a:pPr algn="ctr"/>
            <a:r>
              <a:rPr lang="ko-KR" altLang="en-US" sz="5200" b="1" dirty="0">
                <a:solidFill>
                  <a:schemeClr val="bg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  <a:cs typeface="Montserrat" charset="0"/>
              </a:rPr>
              <a:t>동작분석 지원 소프트웨어 개발</a:t>
            </a:r>
            <a:endParaRPr lang="en-US" sz="5200" b="1" dirty="0">
              <a:solidFill>
                <a:schemeClr val="bg1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  <a:cs typeface="Montserra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BCD09-CC71-4341-BBF1-128DE50DFBB2}"/>
              </a:ext>
            </a:extLst>
          </p:cNvPr>
          <p:cNvSpPr txBox="1"/>
          <p:nvPr/>
        </p:nvSpPr>
        <p:spPr>
          <a:xfrm>
            <a:off x="9311544" y="5255155"/>
            <a:ext cx="2396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20110020 </a:t>
            </a:r>
            <a:r>
              <a:rPr lang="ko-KR" altLang="en-US" dirty="0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한재혁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15181384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배태겸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17100181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임용환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D3BB6-C274-4F66-A2A6-21706AD4A7C7}"/>
              </a:ext>
            </a:extLst>
          </p:cNvPr>
          <p:cNvSpPr txBox="1"/>
          <p:nvPr/>
        </p:nvSpPr>
        <p:spPr>
          <a:xfrm>
            <a:off x="718265" y="5255155"/>
            <a:ext cx="297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지도교수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dirty="0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김헌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341102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/>
              <a:t>관절간 각도계산 코드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7DE789-3800-7BF4-5EF1-3EAE0CFC4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28435"/>
          <a:stretch/>
        </p:blipFill>
        <p:spPr>
          <a:xfrm>
            <a:off x="542473" y="1589512"/>
            <a:ext cx="5606538" cy="30402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4D6D6-2699-B1BD-B7C5-A457C7946524}"/>
              </a:ext>
            </a:extLst>
          </p:cNvPr>
          <p:cNvSpPr txBox="1"/>
          <p:nvPr/>
        </p:nvSpPr>
        <p:spPr>
          <a:xfrm>
            <a:off x="6802415" y="2577192"/>
            <a:ext cx="3046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calculateAngle</a:t>
            </a:r>
            <a:b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</a:b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세 점의 좌표 값을 입력하면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사이 각도를 계산해주는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함수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75A271-6AE3-B3EF-6E74-2758BB75858A}"/>
              </a:ext>
            </a:extLst>
          </p:cNvPr>
          <p:cNvGrpSpPr/>
          <p:nvPr/>
        </p:nvGrpSpPr>
        <p:grpSpPr>
          <a:xfrm>
            <a:off x="6149011" y="4616614"/>
            <a:ext cx="5509403" cy="1199993"/>
            <a:chOff x="6318164" y="4995535"/>
            <a:chExt cx="5197290" cy="10287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77BF11-68E6-B5B9-27B1-3EF2B8AB3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8164" y="4995535"/>
              <a:ext cx="5197290" cy="83827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1432085-5FAA-EF6D-2C2E-3A90FC5F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8164" y="5833808"/>
              <a:ext cx="4328535" cy="19051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17B419-DD26-19FA-7114-58C5D8608B51}"/>
              </a:ext>
            </a:extLst>
          </p:cNvPr>
          <p:cNvSpPr txBox="1"/>
          <p:nvPr/>
        </p:nvSpPr>
        <p:spPr>
          <a:xfrm>
            <a:off x="470455" y="4829906"/>
            <a:ext cx="5658921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Ex) </a:t>
            </a:r>
            <a:r>
              <a:rPr lang="ko-KR" altLang="en-US" sz="17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만약 세 점의 좌표가 각각</a:t>
            </a:r>
            <a:endParaRPr lang="en-US" altLang="ko-KR" sz="1700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 sz="17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(558, 326, 0), (642, 333, 0), (718, 321, 0) </a:t>
            </a:r>
            <a:r>
              <a:rPr lang="ko-KR" altLang="en-US" sz="17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이라고 하면</a:t>
            </a:r>
            <a:endParaRPr lang="en-US" altLang="ko-KR" sz="1700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17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사이 각도는 얼마인가</a:t>
            </a:r>
            <a:r>
              <a:rPr lang="en-US" altLang="ko-KR" sz="17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?</a:t>
            </a:r>
            <a:endParaRPr lang="ko-KR" altLang="en-US" sz="1700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61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/>
              <a:t>부위별 부하점수 구현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C02B2B-27AF-84E8-4DC6-FC86C3BC51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" b="-325"/>
          <a:stretch/>
        </p:blipFill>
        <p:spPr>
          <a:xfrm>
            <a:off x="543165" y="1571626"/>
            <a:ext cx="5200650" cy="3933824"/>
          </a:xfrm>
          <a:prstGeom prst="rect">
            <a:avLst/>
          </a:prstGeom>
        </p:spPr>
      </p:pic>
      <p:pic>
        <p:nvPicPr>
          <p:cNvPr id="8" name="그림 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4049EAFF-3C74-1F35-F149-B1C128F6AB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6094" b="54960"/>
          <a:stretch/>
        </p:blipFill>
        <p:spPr>
          <a:xfrm>
            <a:off x="6245664" y="2183685"/>
            <a:ext cx="5403171" cy="1891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BE9912-35C6-3CE3-C016-922679CEC751}"/>
              </a:ext>
            </a:extLst>
          </p:cNvPr>
          <p:cNvSpPr txBox="1"/>
          <p:nvPr/>
        </p:nvSpPr>
        <p:spPr>
          <a:xfrm>
            <a:off x="6388042" y="4582914"/>
            <a:ext cx="556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calculateAngle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을 이용하여 계산된 각도를 바탕으로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점수표를 구현한다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141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en-US" altLang="ko-KR" dirty="0"/>
              <a:t>RULA </a:t>
            </a:r>
            <a:r>
              <a:rPr lang="ko-KR" altLang="en-US" dirty="0"/>
              <a:t>평가점수 구현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D23179E3-B6EE-F821-ECA4-EB36BEA21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0"/>
          <a:stretch/>
        </p:blipFill>
        <p:spPr>
          <a:xfrm>
            <a:off x="6694834" y="1461100"/>
            <a:ext cx="4050325" cy="3731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E42E9E-4D73-4793-11A1-EC8AE292F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772" y="1461100"/>
            <a:ext cx="4762654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</a:t>
            </a:r>
            <a:r>
              <a:rPr lang="en-US" altLang="ko-KR" sz="900" dirty="0" err="1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right_groupA_point</a:t>
            </a: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= </a:t>
            </a:r>
            <a:r>
              <a:rPr lang="en-US" altLang="ko-KR" sz="900" dirty="0" err="1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np.array</a:t>
            </a: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(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[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[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[[1, 2, 2, 3], [2, 2, 3, 3], [2, 3, 3, 4]],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[[2, 2, 3, 3], [2, 2, 3, 3], [3, 3, 3, 4]]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A9B7C6"/>
              </a:solidFill>
              <a:latin typeface="바른돋움OTFPro 1" panose="02000300000000000000" pitchFamily="50" charset="-127"/>
              <a:ea typeface="JetBrains Mono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[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[[2, 3, 3, 4], [3, 3, 3, 4], [3, 4, 4, 5]],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[[3, 3, 4, 4], [3, 3, 4, 4], [4, 4, 4, 5]]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A9B7C6"/>
              </a:solidFill>
              <a:latin typeface="바른돋움OTFPro 1" panose="02000300000000000000" pitchFamily="50" charset="-127"/>
              <a:ea typeface="JetBrains Mono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[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[[3, 4, 4, 5], [3, 4, 4, 5], [4, 4, 4, 5]],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[[3, 4, 4, 5], [4, 4, 4, 5], [4, 4, 5, 5]]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A9B7C6"/>
              </a:solidFill>
              <a:latin typeface="바른돋움OTFPro 1" panose="02000300000000000000" pitchFamily="50" charset="-127"/>
              <a:ea typeface="JetBrains Mono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[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[[4, 4, 4, 5], [4, 4, 4, 5], [4, 4, 5, 6]],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[[4, 4, 5, 5], [4, 4, 5, 5], [4, 4, 5, 6]]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A9B7C6"/>
              </a:solidFill>
              <a:latin typeface="바른돋움OTFPro 1" panose="02000300000000000000" pitchFamily="50" charset="-127"/>
              <a:ea typeface="JetBrains Mono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[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[[5, 5, 5, 6], [5, 6, 6, 7], [6, 6, 7, 7]],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[[5, 5, 6, 7], [6, 6, 7, 7], [6, 7, 7, 8]]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A9B7C6"/>
              </a:solidFill>
              <a:latin typeface="바른돋움OTFPro 1" panose="02000300000000000000" pitchFamily="50" charset="-127"/>
              <a:ea typeface="JetBrains Mono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[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[[7, 7, 7, 8], [8, 8, 8, 9], [9, 9, 9, 9]],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    [[7, 7, 8, 9], [8, 8, 9, 9], [9, 9, 9, 9]]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    ]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9B7C6"/>
                </a:solidFill>
                <a:latin typeface="바른돋움OTFPro 1" panose="02000300000000000000" pitchFamily="50" charset="-127"/>
                <a:ea typeface="JetBrains Mono"/>
              </a:rPr>
              <a:t>        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EE60-506F-1C54-0CBC-BF93426FEF63}"/>
              </a:ext>
            </a:extLst>
          </p:cNvPr>
          <p:cNvSpPr txBox="1"/>
          <p:nvPr/>
        </p:nvSpPr>
        <p:spPr>
          <a:xfrm>
            <a:off x="6149011" y="5616083"/>
            <a:ext cx="556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4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차원 </a:t>
            </a:r>
            <a:r>
              <a:rPr lang="en-US" altLang="ko-KR" dirty="0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numpy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배열을 이용하여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점수표를 구현한다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50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en-US" altLang="ko-KR" dirty="0"/>
              <a:t>OpenCV</a:t>
            </a:r>
            <a:r>
              <a:rPr lang="ko-KR" altLang="en-US" dirty="0"/>
              <a:t> 코드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178F75-49F6-F2A5-4013-300EA4095FE8}"/>
              </a:ext>
            </a:extLst>
          </p:cNvPr>
          <p:cNvGrpSpPr/>
          <p:nvPr/>
        </p:nvGrpSpPr>
        <p:grpSpPr>
          <a:xfrm>
            <a:off x="1585307" y="1461100"/>
            <a:ext cx="9021386" cy="3428625"/>
            <a:chOff x="1264956" y="1317549"/>
            <a:chExt cx="9021386" cy="34286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4FBE68D-4A53-5884-0E5E-B6F20599D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9" r="15102"/>
            <a:stretch/>
          </p:blipFill>
          <p:spPr>
            <a:xfrm>
              <a:off x="1264956" y="1317549"/>
              <a:ext cx="4510693" cy="3428625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66FF6A2C-C791-8EA8-EDF1-D2352C3AC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78"/>
            <a:stretch/>
          </p:blipFill>
          <p:spPr>
            <a:xfrm>
              <a:off x="5775649" y="1317549"/>
              <a:ext cx="4510693" cy="342862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6AFCF3-D1C7-4E07-2774-1E46C7C0C2C2}"/>
              </a:ext>
            </a:extLst>
          </p:cNvPr>
          <p:cNvSpPr txBox="1"/>
          <p:nvPr/>
        </p:nvSpPr>
        <p:spPr>
          <a:xfrm>
            <a:off x="3144711" y="5187477"/>
            <a:ext cx="5341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노트북과 연결된 핸드폰에서 실시간으로 영상을 받아서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영상 처리를 해준다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61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어두운이(가) 표시된 사진&#10;&#10;자동 생성된 설명">
            <a:extLst>
              <a:ext uri="{FF2B5EF4-FFF2-40B4-BE49-F238E27FC236}">
                <a16:creationId xmlns:a16="http://schemas.microsoft.com/office/drawing/2014/main" id="{359E27B9-4645-C073-E5B2-3A5A3B49E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1" y="2029505"/>
            <a:ext cx="5454594" cy="3072753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>
                <a:solidFill>
                  <a:srgbClr val="0070C0"/>
                </a:solidFill>
              </a:rPr>
              <a:t>작동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F6F0E338-3E1B-DD32-2A8F-BAFB481DA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83" y="2029505"/>
            <a:ext cx="5454594" cy="3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>
                <a:solidFill>
                  <a:srgbClr val="0070C0"/>
                </a:solidFill>
              </a:rPr>
              <a:t>작동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30A68-E86E-6C1B-F482-98071C96CBBA}"/>
              </a:ext>
            </a:extLst>
          </p:cNvPr>
          <p:cNvSpPr txBox="1"/>
          <p:nvPr/>
        </p:nvSpPr>
        <p:spPr>
          <a:xfrm>
            <a:off x="4089082" y="5542758"/>
            <a:ext cx="401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계산된 각도가 실제 각도와 유사함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7C6BED-2B79-8CD7-D204-CA58E9AB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00" y="1598455"/>
            <a:ext cx="4311951" cy="36610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04B1CC-1C60-4ABE-586C-3580F2DEE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6" t="19909" r="33539" b="9772"/>
          <a:stretch/>
        </p:blipFill>
        <p:spPr>
          <a:xfrm>
            <a:off x="6680548" y="1598455"/>
            <a:ext cx="4311952" cy="3667154"/>
          </a:xfrm>
          <a:prstGeom prst="rect">
            <a:avLst/>
          </a:prstGeom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D490DA-B07F-EB9B-2BD1-213E585FBDA7}"/>
              </a:ext>
            </a:extLst>
          </p:cNvPr>
          <p:cNvSpPr/>
          <p:nvPr/>
        </p:nvSpPr>
        <p:spPr>
          <a:xfrm>
            <a:off x="6723888" y="1828800"/>
            <a:ext cx="1528572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1032508-3F11-877E-7DB3-2DAD84B45D82}"/>
              </a:ext>
            </a:extLst>
          </p:cNvPr>
          <p:cNvCxnSpPr>
            <a:cxnSpLocks/>
          </p:cNvCxnSpPr>
          <p:nvPr/>
        </p:nvCxnSpPr>
        <p:spPr>
          <a:xfrm>
            <a:off x="9852660" y="3017520"/>
            <a:ext cx="72390" cy="10477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517E3A-C053-E96D-094F-FFE0D7E9F055}"/>
              </a:ext>
            </a:extLst>
          </p:cNvPr>
          <p:cNvCxnSpPr>
            <a:cxnSpLocks/>
          </p:cNvCxnSpPr>
          <p:nvPr/>
        </p:nvCxnSpPr>
        <p:spPr>
          <a:xfrm>
            <a:off x="9852660" y="3017520"/>
            <a:ext cx="697230" cy="7467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35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/>
              <a:t>랜드마크 인식관련 실험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9F5A4-B6F5-0B80-60AB-E7FFFC284655}"/>
              </a:ext>
            </a:extLst>
          </p:cNvPr>
          <p:cNvSpPr txBox="1"/>
          <p:nvPr/>
        </p:nvSpPr>
        <p:spPr>
          <a:xfrm>
            <a:off x="2085928" y="1582340"/>
            <a:ext cx="801373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문제점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측정을 진행하는 장소의 조명이나 측정 거리에 따라서</a:t>
            </a:r>
            <a:b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</a:b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         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랜드마크가 정확하게 인식되지 않는 경우가 있다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</a:p>
          <a:p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해결 방법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랜드마크 인식에 영향을 미치는 인자를 실험을 통해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             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알아보고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랜드마크 인식이 가장 잘 되는 최적 조건을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             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요인설계법을 통해 찾아서 측정을 진행하도록 한다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</a:p>
          <a:p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영향을 미칠 것으로 생각되는 인자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①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측정 거리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(275cm, 515cm)</a:t>
            </a: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                                              ②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측정 장소의 밝기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조명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OFF,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조명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ON)</a:t>
            </a: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                                              ③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측정 높이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(15cm, 90cm)</a:t>
            </a: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                                              ④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비디오 필터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흑백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컬러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)</a:t>
            </a:r>
          </a:p>
          <a:p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dirty="0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반응값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랜드마크의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*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가시성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(visibility)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의 평균이 가장 높은 경우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*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가시성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0.0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에서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1.0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사이의 값으로 이미지에서 랜드마크가 존재하고 가려지지 않은 경우에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            표시 될 가능성을 의미함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36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/>
              <a:t>랜드마크 인식관련 실험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6A0AFA-2E5B-BFA9-5C31-777B5C870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46" y="1914400"/>
            <a:ext cx="2972058" cy="2781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813D67-D938-D2B8-8D16-62DF1B3426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17"/>
          <a:stretch/>
        </p:blipFill>
        <p:spPr>
          <a:xfrm>
            <a:off x="5993786" y="2402123"/>
            <a:ext cx="5731361" cy="180609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2F1380-2B04-E056-E244-4518C813EB27}"/>
              </a:ext>
            </a:extLst>
          </p:cNvPr>
          <p:cNvSpPr/>
          <p:nvPr/>
        </p:nvSpPr>
        <p:spPr>
          <a:xfrm>
            <a:off x="5059120" y="3119437"/>
            <a:ext cx="514350" cy="619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00A843-691D-422C-46B3-347D7FDDABE3}"/>
                  </a:ext>
                </a:extLst>
              </p:cNvPr>
              <p:cNvSpPr txBox="1"/>
              <p:nvPr/>
            </p:nvSpPr>
            <p:spPr>
              <a:xfrm>
                <a:off x="1498805" y="5036799"/>
                <a:ext cx="938910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 요인설계법으로 실험한 결과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, </a:t>
                </a:r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유의수준 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95%</a:t>
                </a:r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에서 거리에 따른 가시성의 차이가 있었으며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,</a:t>
                </a:r>
              </a:p>
              <a:p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유의수준 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90%</a:t>
                </a:r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에서 측정 장소의 밝기에 따른 가시성의 차이가 있었다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.</a:t>
                </a:r>
              </a:p>
              <a:p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사후분석까지 진행했을 때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, </a:t>
                </a:r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최적 조건은 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A1B1D1</a:t>
                </a:r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으로 높이 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90cm,</a:t>
                </a:r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 측정 장소의 조명이 </a:t>
                </a:r>
                <a:r>
                  <a:rPr lang="ko-KR" altLang="en-US" dirty="0" err="1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켜져있고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, </a:t>
                </a:r>
              </a:p>
              <a:p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거리가 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515cm </a:t>
                </a:r>
                <a:r>
                  <a:rPr lang="ko-KR" altLang="en-US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일 때 였다</a:t>
                </a:r>
                <a:r>
                  <a:rPr lang="en-US" altLang="ko-KR" dirty="0">
                    <a:latin typeface="바른돋움OTFPro 1" panose="02000300000000000000" pitchFamily="50" charset="-127"/>
                    <a:ea typeface="바른돋움OTFPro 1" panose="02000300000000000000" pitchFamily="50" charset="-127"/>
                  </a:rPr>
                  <a:t>.</a:t>
                </a:r>
                <a:endParaRPr lang="ko-KR" altLang="en-US" dirty="0">
                  <a:latin typeface="바른돋움OTFPro 1" panose="02000300000000000000" pitchFamily="50" charset="-127"/>
                  <a:ea typeface="바른돋움OTFPro 1" panose="020003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00A843-691D-422C-46B3-347D7FDDA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05" y="5036799"/>
                <a:ext cx="9389109" cy="1200329"/>
              </a:xfrm>
              <a:prstGeom prst="rect">
                <a:avLst/>
              </a:prstGeom>
              <a:blipFill>
                <a:blip r:embed="rId5"/>
                <a:stretch>
                  <a:fillRect l="-584" t="-2030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13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3. </a:t>
            </a:r>
            <a:r>
              <a:rPr lang="ko-KR" altLang="en-US" dirty="0">
                <a:solidFill>
                  <a:srgbClr val="0070C0"/>
                </a:solidFill>
              </a:rPr>
              <a:t>계획 및 향후일정</a:t>
            </a:r>
            <a:endParaRPr lang="id-ID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28FD5BF-1703-654B-D44F-365C06F9C861}"/>
              </a:ext>
            </a:extLst>
          </p:cNvPr>
          <p:cNvSpPr/>
          <p:nvPr/>
        </p:nvSpPr>
        <p:spPr>
          <a:xfrm>
            <a:off x="618565" y="1307974"/>
            <a:ext cx="4912659" cy="491265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B874F64-0B6D-51B2-765E-5A1E2F27F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8" t="19852" r="38320" b="13135"/>
          <a:stretch/>
        </p:blipFill>
        <p:spPr>
          <a:xfrm>
            <a:off x="1174190" y="5246860"/>
            <a:ext cx="975923" cy="672353"/>
          </a:xfrm>
          <a:prstGeom prst="rect">
            <a:avLst/>
          </a:prstGeom>
        </p:spPr>
      </p:pic>
      <p:pic>
        <p:nvPicPr>
          <p:cNvPr id="12" name="그림 1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3ADE406-E22E-879E-5ADB-BC3460346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8" t="19852" r="38320" b="13135"/>
          <a:stretch/>
        </p:blipFill>
        <p:spPr>
          <a:xfrm>
            <a:off x="4019665" y="5246860"/>
            <a:ext cx="975923" cy="672353"/>
          </a:xfrm>
          <a:prstGeom prst="rect">
            <a:avLst/>
          </a:prstGeom>
        </p:spPr>
      </p:pic>
      <p:pic>
        <p:nvPicPr>
          <p:cNvPr id="13" name="그림 1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C3C5A2A-3EE6-86C8-A63D-1D0F909D8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9" r="35588"/>
          <a:stretch/>
        </p:blipFill>
        <p:spPr>
          <a:xfrm>
            <a:off x="2599430" y="5246860"/>
            <a:ext cx="975923" cy="67235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9D6135-B8F7-C7DB-5FE6-D98F5ECD6B17}"/>
              </a:ext>
            </a:extLst>
          </p:cNvPr>
          <p:cNvSpPr/>
          <p:nvPr/>
        </p:nvSpPr>
        <p:spPr>
          <a:xfrm>
            <a:off x="933472" y="1838960"/>
            <a:ext cx="2153920" cy="2950080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B4BF1-95A0-A46C-3BC0-22E630989291}"/>
              </a:ext>
            </a:extLst>
          </p:cNvPr>
          <p:cNvSpPr/>
          <p:nvPr/>
        </p:nvSpPr>
        <p:spPr>
          <a:xfrm>
            <a:off x="3349442" y="1930200"/>
            <a:ext cx="1882588" cy="1383800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414F72D-5CB7-6B0E-570A-60B1047CFA3C}"/>
              </a:ext>
            </a:extLst>
          </p:cNvPr>
          <p:cNvSpPr/>
          <p:nvPr/>
        </p:nvSpPr>
        <p:spPr>
          <a:xfrm>
            <a:off x="3368014" y="3383516"/>
            <a:ext cx="1882588" cy="1383800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E71A941-0E50-6AC3-FE43-43652EF19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52767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Schedule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57DD1F-9928-6C1A-C0B6-9314FA1857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930200"/>
            <a:ext cx="58483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3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70455" y="1052767"/>
            <a:ext cx="11357112" cy="43690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Schedule</a:t>
            </a:r>
            <a:endParaRPr lang="id-ID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itle 15">
            <a:extLst>
              <a:ext uri="{FF2B5EF4-FFF2-40B4-BE49-F238E27FC236}">
                <a16:creationId xmlns:a16="http://schemas.microsoft.com/office/drawing/2014/main" id="{713C8716-BB08-442F-82A4-06582885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+mj-ea"/>
              </a:rPr>
              <a:t>3. </a:t>
            </a:r>
            <a:r>
              <a:rPr lang="ko-KR" altLang="en-US" dirty="0">
                <a:solidFill>
                  <a:srgbClr val="0070C0"/>
                </a:solidFill>
              </a:rPr>
              <a:t>계획 및 향후일정</a:t>
            </a:r>
            <a:endParaRPr lang="id-ID" dirty="0">
              <a:latin typeface="+mj-ea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E8F2137A-CDDF-4B98-964D-02C5D6EE9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00052"/>
              </p:ext>
            </p:extLst>
          </p:nvPr>
        </p:nvGraphicFramePr>
        <p:xfrm>
          <a:off x="470455" y="1992653"/>
          <a:ext cx="11254188" cy="322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698">
                  <a:extLst>
                    <a:ext uri="{9D8B030D-6E8A-4147-A177-3AD203B41FA5}">
                      <a16:colId xmlns:a16="http://schemas.microsoft.com/office/drawing/2014/main" val="3613793982"/>
                    </a:ext>
                  </a:extLst>
                </a:gridCol>
                <a:gridCol w="1875698">
                  <a:extLst>
                    <a:ext uri="{9D8B030D-6E8A-4147-A177-3AD203B41FA5}">
                      <a16:colId xmlns:a16="http://schemas.microsoft.com/office/drawing/2014/main" val="965451735"/>
                    </a:ext>
                  </a:extLst>
                </a:gridCol>
                <a:gridCol w="1875698">
                  <a:extLst>
                    <a:ext uri="{9D8B030D-6E8A-4147-A177-3AD203B41FA5}">
                      <a16:colId xmlns:a16="http://schemas.microsoft.com/office/drawing/2014/main" val="259009290"/>
                    </a:ext>
                  </a:extLst>
                </a:gridCol>
                <a:gridCol w="1875698">
                  <a:extLst>
                    <a:ext uri="{9D8B030D-6E8A-4147-A177-3AD203B41FA5}">
                      <a16:colId xmlns:a16="http://schemas.microsoft.com/office/drawing/2014/main" val="1392909587"/>
                    </a:ext>
                  </a:extLst>
                </a:gridCol>
                <a:gridCol w="1875698">
                  <a:extLst>
                    <a:ext uri="{9D8B030D-6E8A-4147-A177-3AD203B41FA5}">
                      <a16:colId xmlns:a16="http://schemas.microsoft.com/office/drawing/2014/main" val="2603445024"/>
                    </a:ext>
                  </a:extLst>
                </a:gridCol>
                <a:gridCol w="1875698">
                  <a:extLst>
                    <a:ext uri="{9D8B030D-6E8A-4147-A177-3AD203B41FA5}">
                      <a16:colId xmlns:a16="http://schemas.microsoft.com/office/drawing/2014/main" val="3726456214"/>
                    </a:ext>
                  </a:extLst>
                </a:gridCol>
              </a:tblGrid>
              <a:tr h="51703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6</a:t>
                      </a:r>
                      <a:endParaRPr lang="ko-KR" altLang="en-US" sz="28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7</a:t>
                      </a:r>
                      <a:endParaRPr lang="ko-KR" altLang="en-US" sz="28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8</a:t>
                      </a:r>
                      <a:endParaRPr lang="ko-KR" altLang="en-US" sz="28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9</a:t>
                      </a:r>
                      <a:endParaRPr lang="ko-KR" altLang="en-US" sz="28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10</a:t>
                      </a:r>
                      <a:endParaRPr lang="ko-KR" altLang="en-US" sz="28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895238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RULA </a:t>
                      </a:r>
                      <a:r>
                        <a:rPr lang="ko-KR" altLang="en-US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적용</a:t>
                      </a:r>
                      <a:r>
                        <a:rPr lang="en-US" altLang="ko-KR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마무리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24517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디자인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86894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그래프 시각화</a:t>
                      </a:r>
                      <a:endParaRPr lang="en-US" altLang="ko-KR" sz="16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및 썸네일 캡쳐</a:t>
                      </a:r>
                      <a:endParaRPr lang="en-US" altLang="ko-KR" sz="16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FF0000"/>
                        </a:solidFill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FF0000"/>
                        </a:solidFill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547436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검증 및 </a:t>
                      </a:r>
                      <a:endParaRPr lang="en-US" altLang="ko-KR" sz="16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수정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02438"/>
                  </a:ext>
                </a:extLst>
              </a:tr>
              <a:tr h="51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바른돋움OTFPro 1" panose="02000300000000000000" pitchFamily="50" charset="-127"/>
                          <a:ea typeface="바른돋움OTFPro 1" panose="02000300000000000000" pitchFamily="50" charset="-127"/>
                        </a:rPr>
                        <a:t>최종발표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바른돋움OTFPro 1" panose="02000300000000000000" pitchFamily="50" charset="-127"/>
                        <a:ea typeface="바른돋움OTFPro 1" panose="020003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808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18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7" r="23267"/>
          <a:stretch>
            <a:fillRect/>
          </a:stretch>
        </p:blipFill>
        <p:spPr/>
      </p:pic>
      <p:sp>
        <p:nvSpPr>
          <p:cNvPr id="37" name="Rectangle 36"/>
          <p:cNvSpPr/>
          <p:nvPr/>
        </p:nvSpPr>
        <p:spPr>
          <a:xfrm>
            <a:off x="5155096" y="0"/>
            <a:ext cx="7036904" cy="6861175"/>
          </a:xfrm>
          <a:prstGeom prst="rect">
            <a:avLst/>
          </a:prstGeom>
          <a:solidFill>
            <a:srgbClr val="0070C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바른돋움OTFPro 1" panose="02000300000000000000" pitchFamily="50" charset="-127"/>
            </a:endParaRPr>
          </a:p>
        </p:txBody>
      </p:sp>
      <p:sp>
        <p:nvSpPr>
          <p:cNvPr id="35" name="Freeform 102"/>
          <p:cNvSpPr>
            <a:spLocks noChangeAspect="1" noEditPoints="1"/>
          </p:cNvSpPr>
          <p:nvPr/>
        </p:nvSpPr>
        <p:spPr bwMode="auto">
          <a:xfrm>
            <a:off x="11162749" y="5876030"/>
            <a:ext cx="720000" cy="720000"/>
          </a:xfrm>
          <a:custGeom>
            <a:avLst/>
            <a:gdLst>
              <a:gd name="T0" fmla="*/ 128 w 256"/>
              <a:gd name="T1" fmla="*/ 0 h 256"/>
              <a:gd name="T2" fmla="*/ 37 w 256"/>
              <a:gd name="T3" fmla="*/ 37 h 256"/>
              <a:gd name="T4" fmla="*/ 0 w 256"/>
              <a:gd name="T5" fmla="*/ 128 h 256"/>
              <a:gd name="T6" fmla="*/ 37 w 256"/>
              <a:gd name="T7" fmla="*/ 219 h 256"/>
              <a:gd name="T8" fmla="*/ 128 w 256"/>
              <a:gd name="T9" fmla="*/ 256 h 256"/>
              <a:gd name="T10" fmla="*/ 219 w 256"/>
              <a:gd name="T11" fmla="*/ 219 h 256"/>
              <a:gd name="T12" fmla="*/ 256 w 256"/>
              <a:gd name="T13" fmla="*/ 128 h 256"/>
              <a:gd name="T14" fmla="*/ 219 w 256"/>
              <a:gd name="T15" fmla="*/ 37 h 256"/>
              <a:gd name="T16" fmla="*/ 128 w 256"/>
              <a:gd name="T17" fmla="*/ 0 h 256"/>
              <a:gd name="T18" fmla="*/ 207 w 256"/>
              <a:gd name="T19" fmla="*/ 207 h 256"/>
              <a:gd name="T20" fmla="*/ 128 w 256"/>
              <a:gd name="T21" fmla="*/ 240 h 256"/>
              <a:gd name="T22" fmla="*/ 49 w 256"/>
              <a:gd name="T23" fmla="*/ 207 h 256"/>
              <a:gd name="T24" fmla="*/ 16 w 256"/>
              <a:gd name="T25" fmla="*/ 128 h 256"/>
              <a:gd name="T26" fmla="*/ 49 w 256"/>
              <a:gd name="T27" fmla="*/ 49 h 256"/>
              <a:gd name="T28" fmla="*/ 128 w 256"/>
              <a:gd name="T29" fmla="*/ 16 h 256"/>
              <a:gd name="T30" fmla="*/ 207 w 256"/>
              <a:gd name="T31" fmla="*/ 49 h 256"/>
              <a:gd name="T32" fmla="*/ 240 w 256"/>
              <a:gd name="T33" fmla="*/ 128 h 256"/>
              <a:gd name="T34" fmla="*/ 207 w 256"/>
              <a:gd name="T35" fmla="*/ 207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94" y="0"/>
                  <a:pt x="62" y="13"/>
                  <a:pt x="37" y="37"/>
                </a:cubicBezTo>
                <a:cubicBezTo>
                  <a:pt x="13" y="62"/>
                  <a:pt x="0" y="94"/>
                  <a:pt x="0" y="128"/>
                </a:cubicBezTo>
                <a:cubicBezTo>
                  <a:pt x="0" y="162"/>
                  <a:pt x="13" y="194"/>
                  <a:pt x="37" y="219"/>
                </a:cubicBezTo>
                <a:cubicBezTo>
                  <a:pt x="62" y="243"/>
                  <a:pt x="94" y="256"/>
                  <a:pt x="128" y="256"/>
                </a:cubicBezTo>
                <a:cubicBezTo>
                  <a:pt x="162" y="256"/>
                  <a:pt x="194" y="243"/>
                  <a:pt x="219" y="219"/>
                </a:cubicBezTo>
                <a:cubicBezTo>
                  <a:pt x="243" y="194"/>
                  <a:pt x="256" y="162"/>
                  <a:pt x="256" y="128"/>
                </a:cubicBezTo>
                <a:cubicBezTo>
                  <a:pt x="256" y="94"/>
                  <a:pt x="243" y="62"/>
                  <a:pt x="219" y="37"/>
                </a:cubicBezTo>
                <a:cubicBezTo>
                  <a:pt x="194" y="13"/>
                  <a:pt x="162" y="0"/>
                  <a:pt x="128" y="0"/>
                </a:cubicBezTo>
                <a:close/>
                <a:moveTo>
                  <a:pt x="207" y="207"/>
                </a:moveTo>
                <a:cubicBezTo>
                  <a:pt x="186" y="228"/>
                  <a:pt x="158" y="240"/>
                  <a:pt x="128" y="240"/>
                </a:cubicBezTo>
                <a:cubicBezTo>
                  <a:pt x="98" y="240"/>
                  <a:pt x="70" y="228"/>
                  <a:pt x="49" y="207"/>
                </a:cubicBezTo>
                <a:cubicBezTo>
                  <a:pt x="28" y="186"/>
                  <a:pt x="16" y="158"/>
                  <a:pt x="16" y="128"/>
                </a:cubicBezTo>
                <a:cubicBezTo>
                  <a:pt x="16" y="98"/>
                  <a:pt x="28" y="70"/>
                  <a:pt x="49" y="49"/>
                </a:cubicBezTo>
                <a:cubicBezTo>
                  <a:pt x="70" y="28"/>
                  <a:pt x="98" y="16"/>
                  <a:pt x="128" y="16"/>
                </a:cubicBezTo>
                <a:cubicBezTo>
                  <a:pt x="158" y="16"/>
                  <a:pt x="186" y="28"/>
                  <a:pt x="207" y="49"/>
                </a:cubicBezTo>
                <a:cubicBezTo>
                  <a:pt x="228" y="70"/>
                  <a:pt x="240" y="98"/>
                  <a:pt x="240" y="128"/>
                </a:cubicBezTo>
                <a:cubicBezTo>
                  <a:pt x="240" y="158"/>
                  <a:pt x="228" y="186"/>
                  <a:pt x="207" y="20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바른돋움OTFPro 1" panose="02000300000000000000" pitchFamily="50" charset="-127"/>
            </a:endParaRPr>
          </a:p>
        </p:txBody>
      </p:sp>
      <p:sp>
        <p:nvSpPr>
          <p:cNvPr id="30" name="Shape 74"/>
          <p:cNvSpPr txBox="1"/>
          <p:nvPr/>
        </p:nvSpPr>
        <p:spPr>
          <a:xfrm>
            <a:off x="775294" y="612647"/>
            <a:ext cx="2790426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lang="ko-KR" altLang="en-US" sz="3200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개발배경</a:t>
            </a:r>
            <a:endParaRPr lang="en-US" sz="3200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Rectangle 27"/>
          <p:cNvSpPr/>
          <p:nvPr/>
        </p:nvSpPr>
        <p:spPr>
          <a:xfrm>
            <a:off x="6932554" y="1838127"/>
            <a:ext cx="5575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바른돋움OTFPro 1" panose="02000300000000000000" pitchFamily="50" charset="-127"/>
              </a:rPr>
              <a:t>CONTENTS</a:t>
            </a:r>
            <a:endParaRPr lang="id-ID" sz="5400" b="1" dirty="0">
              <a:solidFill>
                <a:schemeClr val="bg1"/>
              </a:solidFill>
              <a:latin typeface="바른돋움OTFPro 1" panose="02000300000000000000" pitchFamily="50" charset="-127"/>
            </a:endParaRPr>
          </a:p>
        </p:txBody>
      </p:sp>
      <p:sp>
        <p:nvSpPr>
          <p:cNvPr id="17" name="Freeform 56"/>
          <p:cNvSpPr>
            <a:spLocks noEditPoints="1"/>
          </p:cNvSpPr>
          <p:nvPr/>
        </p:nvSpPr>
        <p:spPr bwMode="auto">
          <a:xfrm>
            <a:off x="11335250" y="6059491"/>
            <a:ext cx="395660" cy="357459"/>
          </a:xfrm>
          <a:custGeom>
            <a:avLst/>
            <a:gdLst>
              <a:gd name="T0" fmla="*/ 118 w 266"/>
              <a:gd name="T1" fmla="*/ 5 h 239"/>
              <a:gd name="T2" fmla="*/ 118 w 266"/>
              <a:gd name="T3" fmla="*/ 233 h 239"/>
              <a:gd name="T4" fmla="*/ 113 w 266"/>
              <a:gd name="T5" fmla="*/ 239 h 239"/>
              <a:gd name="T6" fmla="*/ 101 w 266"/>
              <a:gd name="T7" fmla="*/ 239 h 239"/>
              <a:gd name="T8" fmla="*/ 96 w 266"/>
              <a:gd name="T9" fmla="*/ 233 h 239"/>
              <a:gd name="T10" fmla="*/ 96 w 266"/>
              <a:gd name="T11" fmla="*/ 117 h 239"/>
              <a:gd name="T12" fmla="*/ 48 w 266"/>
              <a:gd name="T13" fmla="*/ 117 h 239"/>
              <a:gd name="T14" fmla="*/ 41 w 266"/>
              <a:gd name="T15" fmla="*/ 115 h 239"/>
              <a:gd name="T16" fmla="*/ 34 w 266"/>
              <a:gd name="T17" fmla="*/ 112 h 239"/>
              <a:gd name="T18" fmla="*/ 3 w 266"/>
              <a:gd name="T19" fmla="*/ 90 h 239"/>
              <a:gd name="T20" fmla="*/ 0 w 266"/>
              <a:gd name="T21" fmla="*/ 86 h 239"/>
              <a:gd name="T22" fmla="*/ 3 w 266"/>
              <a:gd name="T23" fmla="*/ 81 h 239"/>
              <a:gd name="T24" fmla="*/ 34 w 266"/>
              <a:gd name="T25" fmla="*/ 60 h 239"/>
              <a:gd name="T26" fmla="*/ 41 w 266"/>
              <a:gd name="T27" fmla="*/ 57 h 239"/>
              <a:gd name="T28" fmla="*/ 48 w 266"/>
              <a:gd name="T29" fmla="*/ 55 h 239"/>
              <a:gd name="T30" fmla="*/ 96 w 266"/>
              <a:gd name="T31" fmla="*/ 55 h 239"/>
              <a:gd name="T32" fmla="*/ 96 w 266"/>
              <a:gd name="T33" fmla="*/ 5 h 239"/>
              <a:gd name="T34" fmla="*/ 101 w 266"/>
              <a:gd name="T35" fmla="*/ 0 h 239"/>
              <a:gd name="T36" fmla="*/ 113 w 266"/>
              <a:gd name="T37" fmla="*/ 0 h 239"/>
              <a:gd name="T38" fmla="*/ 118 w 266"/>
              <a:gd name="T39" fmla="*/ 5 h 239"/>
              <a:gd name="T40" fmla="*/ 266 w 266"/>
              <a:gd name="T41" fmla="*/ 60 h 239"/>
              <a:gd name="T42" fmla="*/ 262 w 266"/>
              <a:gd name="T43" fmla="*/ 64 h 239"/>
              <a:gd name="T44" fmla="*/ 231 w 266"/>
              <a:gd name="T45" fmla="*/ 86 h 239"/>
              <a:gd name="T46" fmla="*/ 224 w 266"/>
              <a:gd name="T47" fmla="*/ 89 h 239"/>
              <a:gd name="T48" fmla="*/ 217 w 266"/>
              <a:gd name="T49" fmla="*/ 90 h 239"/>
              <a:gd name="T50" fmla="*/ 137 w 266"/>
              <a:gd name="T51" fmla="*/ 90 h 239"/>
              <a:gd name="T52" fmla="*/ 126 w 266"/>
              <a:gd name="T53" fmla="*/ 29 h 239"/>
              <a:gd name="T54" fmla="*/ 217 w 266"/>
              <a:gd name="T55" fmla="*/ 29 h 239"/>
              <a:gd name="T56" fmla="*/ 224 w 266"/>
              <a:gd name="T57" fmla="*/ 31 h 239"/>
              <a:gd name="T58" fmla="*/ 231 w 266"/>
              <a:gd name="T59" fmla="*/ 34 h 239"/>
              <a:gd name="T60" fmla="*/ 262 w 266"/>
              <a:gd name="T61" fmla="*/ 55 h 239"/>
              <a:gd name="T62" fmla="*/ 266 w 266"/>
              <a:gd name="T63" fmla="*/ 6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6" h="239">
                <a:moveTo>
                  <a:pt x="118" y="5"/>
                </a:moveTo>
                <a:cubicBezTo>
                  <a:pt x="118" y="233"/>
                  <a:pt x="118" y="233"/>
                  <a:pt x="118" y="233"/>
                </a:cubicBezTo>
                <a:cubicBezTo>
                  <a:pt x="118" y="237"/>
                  <a:pt x="116" y="239"/>
                  <a:pt x="113" y="239"/>
                </a:cubicBezTo>
                <a:cubicBezTo>
                  <a:pt x="101" y="239"/>
                  <a:pt x="101" y="239"/>
                  <a:pt x="101" y="239"/>
                </a:cubicBezTo>
                <a:cubicBezTo>
                  <a:pt x="98" y="239"/>
                  <a:pt x="96" y="237"/>
                  <a:pt x="96" y="233"/>
                </a:cubicBezTo>
                <a:cubicBezTo>
                  <a:pt x="96" y="117"/>
                  <a:pt x="96" y="117"/>
                  <a:pt x="96" y="117"/>
                </a:cubicBezTo>
                <a:cubicBezTo>
                  <a:pt x="48" y="117"/>
                  <a:pt x="48" y="117"/>
                  <a:pt x="48" y="117"/>
                </a:cubicBezTo>
                <a:cubicBezTo>
                  <a:pt x="46" y="117"/>
                  <a:pt x="44" y="116"/>
                  <a:pt x="41" y="115"/>
                </a:cubicBezTo>
                <a:cubicBezTo>
                  <a:pt x="38" y="114"/>
                  <a:pt x="36" y="113"/>
                  <a:pt x="34" y="112"/>
                </a:cubicBezTo>
                <a:cubicBezTo>
                  <a:pt x="3" y="90"/>
                  <a:pt x="3" y="90"/>
                  <a:pt x="3" y="90"/>
                </a:cubicBezTo>
                <a:cubicBezTo>
                  <a:pt x="1" y="89"/>
                  <a:pt x="0" y="88"/>
                  <a:pt x="0" y="86"/>
                </a:cubicBezTo>
                <a:cubicBezTo>
                  <a:pt x="0" y="85"/>
                  <a:pt x="1" y="83"/>
                  <a:pt x="3" y="81"/>
                </a:cubicBezTo>
                <a:cubicBezTo>
                  <a:pt x="34" y="60"/>
                  <a:pt x="34" y="60"/>
                  <a:pt x="34" y="60"/>
                </a:cubicBezTo>
                <a:cubicBezTo>
                  <a:pt x="36" y="59"/>
                  <a:pt x="38" y="58"/>
                  <a:pt x="41" y="57"/>
                </a:cubicBezTo>
                <a:cubicBezTo>
                  <a:pt x="44" y="56"/>
                  <a:pt x="46" y="55"/>
                  <a:pt x="48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5"/>
                  <a:pt x="96" y="5"/>
                  <a:pt x="96" y="5"/>
                </a:cubicBezTo>
                <a:cubicBezTo>
                  <a:pt x="96" y="2"/>
                  <a:pt x="98" y="0"/>
                  <a:pt x="10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266" y="60"/>
                </a:moveTo>
                <a:cubicBezTo>
                  <a:pt x="266" y="61"/>
                  <a:pt x="265" y="63"/>
                  <a:pt x="262" y="64"/>
                </a:cubicBezTo>
                <a:cubicBezTo>
                  <a:pt x="231" y="86"/>
                  <a:pt x="231" y="86"/>
                  <a:pt x="231" y="86"/>
                </a:cubicBezTo>
                <a:cubicBezTo>
                  <a:pt x="229" y="87"/>
                  <a:pt x="227" y="88"/>
                  <a:pt x="224" y="89"/>
                </a:cubicBezTo>
                <a:cubicBezTo>
                  <a:pt x="222" y="89"/>
                  <a:pt x="219" y="90"/>
                  <a:pt x="217" y="90"/>
                </a:cubicBezTo>
                <a:cubicBezTo>
                  <a:pt x="137" y="90"/>
                  <a:pt x="137" y="90"/>
                  <a:pt x="137" y="90"/>
                </a:cubicBezTo>
                <a:cubicBezTo>
                  <a:pt x="126" y="29"/>
                  <a:pt x="126" y="29"/>
                  <a:pt x="126" y="29"/>
                </a:cubicBezTo>
                <a:cubicBezTo>
                  <a:pt x="217" y="29"/>
                  <a:pt x="217" y="29"/>
                  <a:pt x="217" y="29"/>
                </a:cubicBezTo>
                <a:cubicBezTo>
                  <a:pt x="219" y="29"/>
                  <a:pt x="222" y="29"/>
                  <a:pt x="224" y="31"/>
                </a:cubicBezTo>
                <a:cubicBezTo>
                  <a:pt x="227" y="31"/>
                  <a:pt x="229" y="32"/>
                  <a:pt x="231" y="34"/>
                </a:cubicBezTo>
                <a:cubicBezTo>
                  <a:pt x="262" y="55"/>
                  <a:pt x="262" y="55"/>
                  <a:pt x="262" y="55"/>
                </a:cubicBezTo>
                <a:cubicBezTo>
                  <a:pt x="265" y="57"/>
                  <a:pt x="266" y="58"/>
                  <a:pt x="266" y="6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바른돋움OTFPro 1" panose="02000300000000000000" pitchFamily="50" charset="-127"/>
            </a:endParaRPr>
          </a:p>
        </p:txBody>
      </p:sp>
      <p:sp>
        <p:nvSpPr>
          <p:cNvPr id="13" name="Shape 74">
            <a:extLst>
              <a:ext uri="{FF2B5EF4-FFF2-40B4-BE49-F238E27FC236}">
                <a16:creationId xmlns:a16="http://schemas.microsoft.com/office/drawing/2014/main" id="{C50DD6A4-7BC2-D9EF-8FE9-8297301292B2}"/>
              </a:ext>
            </a:extLst>
          </p:cNvPr>
          <p:cNvSpPr txBox="1"/>
          <p:nvPr/>
        </p:nvSpPr>
        <p:spPr>
          <a:xfrm>
            <a:off x="775294" y="2029070"/>
            <a:ext cx="2790426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ko-KR" altLang="en-US" sz="3200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진행상황</a:t>
            </a:r>
            <a:endParaRPr lang="en-US" sz="3200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Shape 74">
            <a:extLst>
              <a:ext uri="{FF2B5EF4-FFF2-40B4-BE49-F238E27FC236}">
                <a16:creationId xmlns:a16="http://schemas.microsoft.com/office/drawing/2014/main" id="{2709025E-92EB-36D2-1581-B70E6B308708}"/>
              </a:ext>
            </a:extLst>
          </p:cNvPr>
          <p:cNvSpPr txBox="1"/>
          <p:nvPr/>
        </p:nvSpPr>
        <p:spPr>
          <a:xfrm>
            <a:off x="775294" y="3445493"/>
            <a:ext cx="3741288" cy="348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ko-KR" altLang="en-US" sz="3200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계획 및 향후일정</a:t>
            </a:r>
            <a:endParaRPr lang="en-US" sz="3200" dirty="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34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747276" y="3050435"/>
            <a:ext cx="469744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thank you ;-)</a:t>
            </a:r>
            <a:endParaRPr lang="id-ID" sz="5400" dirty="0">
              <a:solidFill>
                <a:schemeClr val="bg1"/>
              </a:solidFill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66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1. </a:t>
            </a:r>
            <a:r>
              <a:rPr lang="ko-KR" altLang="en-US" dirty="0">
                <a:solidFill>
                  <a:srgbClr val="0070C0"/>
                </a:solidFill>
              </a:rPr>
              <a:t>개발배경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Group 8">
            <a:extLst>
              <a:ext uri="{FF2B5EF4-FFF2-40B4-BE49-F238E27FC236}">
                <a16:creationId xmlns:a16="http://schemas.microsoft.com/office/drawing/2014/main" id="{600E4732-FCB1-46C6-808E-A62B79367BE4}"/>
              </a:ext>
            </a:extLst>
          </p:cNvPr>
          <p:cNvGrpSpPr/>
          <p:nvPr/>
        </p:nvGrpSpPr>
        <p:grpSpPr>
          <a:xfrm>
            <a:off x="633884" y="1798470"/>
            <a:ext cx="10294093" cy="936187"/>
            <a:chOff x="8041341" y="2447101"/>
            <a:chExt cx="2698095" cy="936187"/>
          </a:xfrm>
        </p:grpSpPr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2BA9C2A2-C534-4451-A106-C09C833B8694}"/>
                </a:ext>
              </a:extLst>
            </p:cNvPr>
            <p:cNvSpPr txBox="1">
              <a:spLocks/>
            </p:cNvSpPr>
            <p:nvPr/>
          </p:nvSpPr>
          <p:spPr>
            <a:xfrm>
              <a:off x="8041341" y="2897553"/>
              <a:ext cx="2698095" cy="48573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86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ko-KR" altLang="en-US" sz="2000" dirty="0">
                  <a:latin typeface="바른돋움OTFPro 1" panose="02000300000000000000" pitchFamily="50" charset="-127"/>
                  <a:ea typeface="바른돋움OTFPro 1" panose="02000300000000000000" pitchFamily="50" charset="-127"/>
                  <a:cs typeface="Lato Light" charset="0"/>
                </a:rPr>
                <a:t>영상분석에 기반하여 산업환경에서의 작업자의 동작을 분석하고 근골격계에 어느정도 부하가 걸리는지 시각적으로 표시해주는 소프트웨어 개발</a:t>
              </a:r>
              <a:endParaRPr lang="en-US" altLang="ko-KR" sz="2000" dirty="0">
                <a:latin typeface="바른돋움OTFPro 1" panose="02000300000000000000" pitchFamily="50" charset="-127"/>
                <a:ea typeface="바른돋움OTFPro 1" panose="02000300000000000000" pitchFamily="50" charset="-127"/>
                <a:cs typeface="Lato Light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6E7885-33F3-407D-8EAC-66DF4CBB89AB}"/>
                </a:ext>
              </a:extLst>
            </p:cNvPr>
            <p:cNvSpPr txBox="1"/>
            <p:nvPr/>
          </p:nvSpPr>
          <p:spPr>
            <a:xfrm>
              <a:off x="8067837" y="2447101"/>
              <a:ext cx="2218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바른돋움OTFPro 1" panose="02000300000000000000" pitchFamily="50" charset="-127"/>
                  <a:ea typeface="바른돋움OTFPro 1" panose="02000300000000000000" pitchFamily="50" charset="-127"/>
                </a:rPr>
                <a:t>개발 목표</a:t>
              </a:r>
              <a:endParaRPr lang="id-ID" sz="2400" b="1" dirty="0">
                <a:latin typeface="바른돋움OTFPro 1" panose="02000300000000000000" pitchFamily="50" charset="-127"/>
              </a:endParaRP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2837AEF-9DCB-4011-9B4A-3C47703C4CC6}"/>
              </a:ext>
            </a:extLst>
          </p:cNvPr>
          <p:cNvCxnSpPr>
            <a:cxnSpLocks/>
          </p:cNvCxnSpPr>
          <p:nvPr/>
        </p:nvCxnSpPr>
        <p:spPr>
          <a:xfrm>
            <a:off x="582575" y="1831855"/>
            <a:ext cx="0" cy="394897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E2220F6-EB20-4F19-B0FB-3D1E98480A81}"/>
              </a:ext>
            </a:extLst>
          </p:cNvPr>
          <p:cNvCxnSpPr>
            <a:cxnSpLocks/>
          </p:cNvCxnSpPr>
          <p:nvPr/>
        </p:nvCxnSpPr>
        <p:spPr>
          <a:xfrm>
            <a:off x="582574" y="333594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017BA6-95F4-3540-F68E-43A47FE6C8FB}"/>
              </a:ext>
            </a:extLst>
          </p:cNvPr>
          <p:cNvSpPr txBox="1"/>
          <p:nvPr/>
        </p:nvSpPr>
        <p:spPr>
          <a:xfrm>
            <a:off x="734974" y="3335944"/>
            <a:ext cx="8465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개발 필요성</a:t>
            </a:r>
            <a:endParaRPr lang="id-ID" sz="2400" b="1" dirty="0">
              <a:latin typeface="바른돋움OTFPro 1" panose="020003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47C391-9E47-1F40-BF7C-F382A2A21F3C}"/>
              </a:ext>
            </a:extLst>
          </p:cNvPr>
          <p:cNvSpPr txBox="1"/>
          <p:nvPr/>
        </p:nvSpPr>
        <p:spPr>
          <a:xfrm>
            <a:off x="582574" y="3685548"/>
            <a:ext cx="1051573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여러 산업 현장에서 관절에 부담되는 불편한 작업자세로 인해 많은 작업자가 고통받음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작업부담으로 인해 작업자의 신체활동 저하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결근 등으로 인한 노동력 상실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작업의 질 저하 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산재보상비용 증가 등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08CA288-3380-6C35-5104-C7D30C48F7C1}"/>
              </a:ext>
            </a:extLst>
          </p:cNvPr>
          <p:cNvSpPr/>
          <p:nvPr/>
        </p:nvSpPr>
        <p:spPr>
          <a:xfrm>
            <a:off x="859418" y="5343789"/>
            <a:ext cx="1185133" cy="52130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F8F02-0EE4-96EA-4B5B-558B48083B2E}"/>
              </a:ext>
            </a:extLst>
          </p:cNvPr>
          <p:cNvSpPr txBox="1"/>
          <p:nvPr/>
        </p:nvSpPr>
        <p:spPr>
          <a:xfrm>
            <a:off x="2151044" y="5453284"/>
            <a:ext cx="677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사회</a:t>
            </a:r>
            <a:r>
              <a:rPr lang="en-US" altLang="ko-KR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/</a:t>
            </a:r>
            <a:r>
              <a:rPr lang="ko-KR" altLang="en-US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경제적 비용 절감 및 작업자의 작업자세 개선 필요 </a:t>
            </a:r>
          </a:p>
        </p:txBody>
      </p:sp>
    </p:spTree>
    <p:extLst>
      <p:ext uri="{BB962C8B-B14F-4D97-AF65-F5344CB8AC3E}">
        <p14:creationId xmlns:p14="http://schemas.microsoft.com/office/powerpoint/2010/main" val="179437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</a:t>
            </a:r>
            <a:r>
              <a:rPr lang="ko-KR" altLang="en-US" dirty="0">
                <a:solidFill>
                  <a:srgbClr val="0070C0"/>
                </a:solidFill>
              </a:rPr>
              <a:t>개발배경</a:t>
            </a:r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63257" y="1578274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설계 목표</a:t>
            </a:r>
            <a:endParaRPr lang="en-US" altLang="ko-KR" sz="2400" b="1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2">
            <a:extLst>
              <a:ext uri="{FF2B5EF4-FFF2-40B4-BE49-F238E27FC236}">
                <a16:creationId xmlns:a16="http://schemas.microsoft.com/office/drawing/2014/main" id="{6B1F37B6-79C3-4E2F-9A40-7063A55FE48C}"/>
              </a:ext>
            </a:extLst>
          </p:cNvPr>
          <p:cNvGrpSpPr/>
          <p:nvPr/>
        </p:nvGrpSpPr>
        <p:grpSpPr>
          <a:xfrm>
            <a:off x="663257" y="2662806"/>
            <a:ext cx="555387" cy="550931"/>
            <a:chOff x="8275020" y="2450522"/>
            <a:chExt cx="555387" cy="550931"/>
          </a:xfrm>
        </p:grpSpPr>
        <p:sp>
          <p:nvSpPr>
            <p:cNvPr id="9" name="Rounded Rectangle 30">
              <a:extLst>
                <a:ext uri="{FF2B5EF4-FFF2-40B4-BE49-F238E27FC236}">
                  <a16:creationId xmlns:a16="http://schemas.microsoft.com/office/drawing/2014/main" id="{0B68F2F3-4109-44D5-9896-715DDF15A9EC}"/>
                </a:ext>
              </a:extLst>
            </p:cNvPr>
            <p:cNvSpPr/>
            <p:nvPr/>
          </p:nvSpPr>
          <p:spPr>
            <a:xfrm>
              <a:off x="8275020" y="2450522"/>
              <a:ext cx="555387" cy="55093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82C966E5-A69B-4B39-8246-E7F8CF06C7E4}"/>
                </a:ext>
              </a:extLst>
            </p:cNvPr>
            <p:cNvSpPr/>
            <p:nvPr/>
          </p:nvSpPr>
          <p:spPr>
            <a:xfrm>
              <a:off x="8310071" y="2551649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01</a:t>
              </a:r>
            </a:p>
          </p:txBody>
        </p:sp>
      </p:grpSp>
      <p:grpSp>
        <p:nvGrpSpPr>
          <p:cNvPr id="11" name="Group 13">
            <a:extLst>
              <a:ext uri="{FF2B5EF4-FFF2-40B4-BE49-F238E27FC236}">
                <a16:creationId xmlns:a16="http://schemas.microsoft.com/office/drawing/2014/main" id="{2C6E1C86-6182-4A4B-93D3-BE0295F7F941}"/>
              </a:ext>
            </a:extLst>
          </p:cNvPr>
          <p:cNvGrpSpPr/>
          <p:nvPr/>
        </p:nvGrpSpPr>
        <p:grpSpPr>
          <a:xfrm>
            <a:off x="663257" y="3561137"/>
            <a:ext cx="555387" cy="550931"/>
            <a:chOff x="8275020" y="3261827"/>
            <a:chExt cx="555387" cy="550931"/>
          </a:xfrm>
        </p:grpSpPr>
        <p:sp>
          <p:nvSpPr>
            <p:cNvPr id="12" name="Rounded Rectangle 28">
              <a:extLst>
                <a:ext uri="{FF2B5EF4-FFF2-40B4-BE49-F238E27FC236}">
                  <a16:creationId xmlns:a16="http://schemas.microsoft.com/office/drawing/2014/main" id="{C6BB678A-1BE2-4263-AFF2-9B06021FBDF1}"/>
                </a:ext>
              </a:extLst>
            </p:cNvPr>
            <p:cNvSpPr/>
            <p:nvPr/>
          </p:nvSpPr>
          <p:spPr>
            <a:xfrm>
              <a:off x="8275020" y="3261827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13" name="Rectangle 29">
              <a:extLst>
                <a:ext uri="{FF2B5EF4-FFF2-40B4-BE49-F238E27FC236}">
                  <a16:creationId xmlns:a16="http://schemas.microsoft.com/office/drawing/2014/main" id="{166DAE72-5728-43A4-9C06-5E678741BA11}"/>
                </a:ext>
              </a:extLst>
            </p:cNvPr>
            <p:cNvSpPr/>
            <p:nvPr/>
          </p:nvSpPr>
          <p:spPr>
            <a:xfrm>
              <a:off x="8301361" y="3387739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02</a:t>
              </a:r>
              <a:endParaRPr lang="en-US" sz="2000" dirty="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AECEB60-865F-4B39-B57F-6E9DED366051}"/>
              </a:ext>
            </a:extLst>
          </p:cNvPr>
          <p:cNvSpPr txBox="1"/>
          <p:nvPr/>
        </p:nvSpPr>
        <p:spPr>
          <a:xfrm>
            <a:off x="1353072" y="2753605"/>
            <a:ext cx="977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경제성 및 편의성을 위해 별도의 촬영장비 없이 핸드폰으로도 측정 가능하도록 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BF3EF-FAEF-4A86-940E-0FFD741292A5}"/>
              </a:ext>
            </a:extLst>
          </p:cNvPr>
          <p:cNvSpPr txBox="1"/>
          <p:nvPr/>
        </p:nvSpPr>
        <p:spPr>
          <a:xfrm>
            <a:off x="1353072" y="4550267"/>
            <a:ext cx="831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 부하의 정도가 높은 부분을 선별하여 시각적으로 발췌해서 보여줌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5A5A9-E53E-4B8F-9330-AB5F58CF1AD0}"/>
              </a:ext>
            </a:extLst>
          </p:cNvPr>
          <p:cNvSpPr txBox="1"/>
          <p:nvPr/>
        </p:nvSpPr>
        <p:spPr>
          <a:xfrm>
            <a:off x="1353072" y="5448598"/>
            <a:ext cx="812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검증 절차를 통해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프로그램이 평가기법을 잘 수행하고 있는지 확인</a:t>
            </a:r>
          </a:p>
        </p:txBody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5A70D2BF-AD52-4E19-B51C-21423C43FD19}"/>
              </a:ext>
            </a:extLst>
          </p:cNvPr>
          <p:cNvGrpSpPr/>
          <p:nvPr/>
        </p:nvGrpSpPr>
        <p:grpSpPr>
          <a:xfrm>
            <a:off x="663257" y="4459468"/>
            <a:ext cx="555387" cy="550931"/>
            <a:chOff x="8275020" y="4073132"/>
            <a:chExt cx="555387" cy="550931"/>
          </a:xfrm>
        </p:grpSpPr>
        <p:sp>
          <p:nvSpPr>
            <p:cNvPr id="22" name="Rounded Rectangle 26">
              <a:extLst>
                <a:ext uri="{FF2B5EF4-FFF2-40B4-BE49-F238E27FC236}">
                  <a16:creationId xmlns:a16="http://schemas.microsoft.com/office/drawing/2014/main" id="{D4891069-BB64-45D1-A484-40A1D8F6713C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48A7D1A8-4723-4CCF-BD0C-992DF50ED3A4}"/>
                </a:ext>
              </a:extLst>
            </p:cNvPr>
            <p:cNvSpPr/>
            <p:nvPr/>
          </p:nvSpPr>
          <p:spPr>
            <a:xfrm>
              <a:off x="8316742" y="4195233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03</a:t>
              </a:r>
              <a:endParaRPr lang="en-US" sz="2000" dirty="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E821BA49-01F0-4E6D-84AE-E1EB9F9157E2}"/>
              </a:ext>
            </a:extLst>
          </p:cNvPr>
          <p:cNvGrpSpPr/>
          <p:nvPr/>
        </p:nvGrpSpPr>
        <p:grpSpPr>
          <a:xfrm>
            <a:off x="669927" y="5357799"/>
            <a:ext cx="555387" cy="550931"/>
            <a:chOff x="8275019" y="4884437"/>
            <a:chExt cx="555387" cy="550931"/>
          </a:xfrm>
        </p:grpSpPr>
        <p:sp>
          <p:nvSpPr>
            <p:cNvPr id="27" name="Rounded Rectangle 24">
              <a:extLst>
                <a:ext uri="{FF2B5EF4-FFF2-40B4-BE49-F238E27FC236}">
                  <a16:creationId xmlns:a16="http://schemas.microsoft.com/office/drawing/2014/main" id="{47EBB2EB-E6B0-461B-80CF-62BCB0337221}"/>
                </a:ext>
              </a:extLst>
            </p:cNvPr>
            <p:cNvSpPr/>
            <p:nvPr/>
          </p:nvSpPr>
          <p:spPr>
            <a:xfrm>
              <a:off x="8275019" y="4884437"/>
              <a:ext cx="555387" cy="550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1F4E28CC-0DC9-4F67-A869-C280EE2637AA}"/>
                </a:ext>
              </a:extLst>
            </p:cNvPr>
            <p:cNvSpPr/>
            <p:nvPr/>
          </p:nvSpPr>
          <p:spPr>
            <a:xfrm>
              <a:off x="8309626" y="4984841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04</a:t>
              </a:r>
              <a:endParaRPr lang="en-US" sz="2000" dirty="0">
                <a:solidFill>
                  <a:srgbClr val="FFFFFF"/>
                </a:solidFill>
                <a:latin typeface="바른돋움OTFPro 1" panose="02000300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0CE8B37-9CD0-491E-9039-974603B47BBF}"/>
              </a:ext>
            </a:extLst>
          </p:cNvPr>
          <p:cNvSpPr txBox="1"/>
          <p:nvPr/>
        </p:nvSpPr>
        <p:spPr>
          <a:xfrm>
            <a:off x="1353071" y="3651936"/>
            <a:ext cx="812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후속 연구의 편의를 위해 오픈소스 프로그래밍 언어인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Python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을 이용함 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B2DA040E-EF9C-D0EA-FE79-27671863F0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5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</a:t>
            </a:r>
            <a:r>
              <a:rPr lang="ko-KR" altLang="en-US" dirty="0">
                <a:solidFill>
                  <a:srgbClr val="0070C0"/>
                </a:solidFill>
              </a:rPr>
              <a:t>개발배경</a:t>
            </a:r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663257" y="1578274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동작분석 방법</a:t>
            </a:r>
            <a:endParaRPr lang="en-US" altLang="ko-KR" sz="2400" b="1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B2DA040E-EF9C-D0EA-FE79-27671863F0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E8CC1732-379E-2F6F-F431-F81F1FF05345}"/>
              </a:ext>
            </a:extLst>
          </p:cNvPr>
          <p:cNvGrpSpPr/>
          <p:nvPr/>
        </p:nvGrpSpPr>
        <p:grpSpPr>
          <a:xfrm>
            <a:off x="555422" y="2478262"/>
            <a:ext cx="555387" cy="550931"/>
            <a:chOff x="8283728" y="3303094"/>
            <a:chExt cx="555387" cy="55093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1042026-FAAD-2B83-2588-BFD6AB923C4C}"/>
                </a:ext>
              </a:extLst>
            </p:cNvPr>
            <p:cNvSpPr/>
            <p:nvPr/>
          </p:nvSpPr>
          <p:spPr>
            <a:xfrm>
              <a:off x="8283728" y="3303094"/>
              <a:ext cx="555387" cy="55093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53AED16-21D5-09E6-5F0B-214451929660}"/>
                </a:ext>
              </a:extLst>
            </p:cNvPr>
            <p:cNvSpPr/>
            <p:nvPr/>
          </p:nvSpPr>
          <p:spPr>
            <a:xfrm>
              <a:off x="8325450" y="3424214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</a:t>
              </a:r>
              <a:r>
                <a:rPr lang="en-US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1</a:t>
              </a:r>
            </a:p>
          </p:txBody>
        </p:sp>
      </p:grpSp>
      <p:grpSp>
        <p:nvGrpSpPr>
          <p:cNvPr id="32" name="Group 14">
            <a:extLst>
              <a:ext uri="{FF2B5EF4-FFF2-40B4-BE49-F238E27FC236}">
                <a16:creationId xmlns:a16="http://schemas.microsoft.com/office/drawing/2014/main" id="{134A54E3-FBCB-E01E-91E6-BDF674662E72}"/>
              </a:ext>
            </a:extLst>
          </p:cNvPr>
          <p:cNvGrpSpPr/>
          <p:nvPr/>
        </p:nvGrpSpPr>
        <p:grpSpPr>
          <a:xfrm>
            <a:off x="555422" y="3551444"/>
            <a:ext cx="555387" cy="550931"/>
            <a:chOff x="8275020" y="4073132"/>
            <a:chExt cx="555387" cy="550931"/>
          </a:xfrm>
        </p:grpSpPr>
        <p:sp>
          <p:nvSpPr>
            <p:cNvPr id="33" name="Rounded Rectangle 26">
              <a:extLst>
                <a:ext uri="{FF2B5EF4-FFF2-40B4-BE49-F238E27FC236}">
                  <a16:creationId xmlns:a16="http://schemas.microsoft.com/office/drawing/2014/main" id="{D03BFBCE-EEB7-11AC-C59B-7FE221D868E9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D022256A-D867-4CBB-8820-097FBFEDE724}"/>
                </a:ext>
              </a:extLst>
            </p:cNvPr>
            <p:cNvSpPr/>
            <p:nvPr/>
          </p:nvSpPr>
          <p:spPr>
            <a:xfrm>
              <a:off x="8316742" y="4195233"/>
              <a:ext cx="502702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</a:t>
              </a:r>
              <a:r>
                <a:rPr lang="en-US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2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ED3C327-6E4E-A548-0FC5-252B6BE9F89E}"/>
              </a:ext>
            </a:extLst>
          </p:cNvPr>
          <p:cNvSpPr txBox="1"/>
          <p:nvPr/>
        </p:nvSpPr>
        <p:spPr>
          <a:xfrm>
            <a:off x="1155726" y="2494237"/>
            <a:ext cx="108646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</a:t>
            </a: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어깨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팔목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손목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목 등 상체에 초점을 맞추어 작업부하를 평가하는 방법으로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쉽고 빠르게 평가하기 위해 개발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06FC06-0F1A-DAEE-9555-7A330C821F8E}"/>
              </a:ext>
            </a:extLst>
          </p:cNvPr>
          <p:cNvSpPr txBox="1"/>
          <p:nvPr/>
        </p:nvSpPr>
        <p:spPr>
          <a:xfrm>
            <a:off x="1141568" y="3634237"/>
            <a:ext cx="104180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OWAS</a:t>
            </a: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상체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하체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허리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하중을 이용하여 작업부하를 평가하는 방법으로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정적인 자세에 초점이 맞추어져 있음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343D32F-3F97-A2A4-5C68-466159A1AC74}"/>
              </a:ext>
            </a:extLst>
          </p:cNvPr>
          <p:cNvGrpSpPr/>
          <p:nvPr/>
        </p:nvGrpSpPr>
        <p:grpSpPr>
          <a:xfrm>
            <a:off x="555422" y="4649131"/>
            <a:ext cx="555387" cy="550931"/>
            <a:chOff x="8275020" y="4073132"/>
            <a:chExt cx="555387" cy="550931"/>
          </a:xfrm>
        </p:grpSpPr>
        <p:sp>
          <p:nvSpPr>
            <p:cNvPr id="15" name="Rounded Rectangle 26">
              <a:extLst>
                <a:ext uri="{FF2B5EF4-FFF2-40B4-BE49-F238E27FC236}">
                  <a16:creationId xmlns:a16="http://schemas.microsoft.com/office/drawing/2014/main" id="{2536F0A3-D03D-64A2-330E-A528E8EDB5D7}"/>
                </a:ext>
              </a:extLst>
            </p:cNvPr>
            <p:cNvSpPr/>
            <p:nvPr/>
          </p:nvSpPr>
          <p:spPr>
            <a:xfrm>
              <a:off x="8275020" y="4073132"/>
              <a:ext cx="555387" cy="5509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 dirty="0">
                <a:solidFill>
                  <a:schemeClr val="bg1">
                    <a:lumMod val="50000"/>
                  </a:schemeClr>
                </a:solidFill>
                <a:latin typeface="바른돋움OTFPro 1" panose="02000300000000000000" pitchFamily="50" charset="-127"/>
              </a:endParaRPr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AD6D996B-D401-FF5D-F1B7-7A6F4DC1E766}"/>
                </a:ext>
              </a:extLst>
            </p:cNvPr>
            <p:cNvSpPr/>
            <p:nvPr/>
          </p:nvSpPr>
          <p:spPr>
            <a:xfrm>
              <a:off x="8316741" y="4195233"/>
              <a:ext cx="502703" cy="38164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ctr">
                <a:lnSpc>
                  <a:spcPct val="89000"/>
                </a:lnSpc>
              </a:pPr>
              <a:r>
                <a:rPr lang="id-ID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0</a:t>
              </a:r>
              <a:r>
                <a:rPr lang="en-US" sz="2000" dirty="0">
                  <a:solidFill>
                    <a:srgbClr val="FFFFFF"/>
                  </a:solidFill>
                  <a:latin typeface="바른돋움OTFPro 1" panose="02000300000000000000" pitchFamily="50" charset="-127"/>
                </a:rPr>
                <a:t>3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16B0093-96ED-75CC-3C1C-056CB278466D}"/>
              </a:ext>
            </a:extLst>
          </p:cNvPr>
          <p:cNvSpPr txBox="1"/>
          <p:nvPr/>
        </p:nvSpPr>
        <p:spPr>
          <a:xfrm>
            <a:off x="1141568" y="4731924"/>
            <a:ext cx="104180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REBA</a:t>
            </a: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전체적인 신체에 대한 작업부하를 평가하기에 적합하나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평가체계로서 정확도가 검증되지 않음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66B91A4-1639-35AB-08F3-9FD2612BB2BD}"/>
              </a:ext>
            </a:extLst>
          </p:cNvPr>
          <p:cNvSpPr/>
          <p:nvPr/>
        </p:nvSpPr>
        <p:spPr>
          <a:xfrm>
            <a:off x="597143" y="5720116"/>
            <a:ext cx="1185133" cy="52130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4671D7-0549-D568-04F1-3986397EBE87}"/>
              </a:ext>
            </a:extLst>
          </p:cNvPr>
          <p:cNvSpPr txBox="1"/>
          <p:nvPr/>
        </p:nvSpPr>
        <p:spPr>
          <a:xfrm>
            <a:off x="1888769" y="5829611"/>
            <a:ext cx="677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</a:t>
            </a:r>
            <a:r>
              <a:rPr lang="ko-KR" altLang="en-US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를 동작분석 평가체계로 채택</a:t>
            </a:r>
          </a:p>
        </p:txBody>
      </p:sp>
    </p:spTree>
    <p:extLst>
      <p:ext uri="{BB962C8B-B14F-4D97-AF65-F5344CB8AC3E}">
        <p14:creationId xmlns:p14="http://schemas.microsoft.com/office/powerpoint/2010/main" val="145868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1. </a:t>
            </a:r>
            <a:r>
              <a:rPr lang="ko-KR" altLang="en-US" dirty="0">
                <a:solidFill>
                  <a:srgbClr val="0070C0"/>
                </a:solidFill>
              </a:rPr>
              <a:t>개발배경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39EF5-4C19-46B5-8433-C90BE893CDB4}"/>
              </a:ext>
            </a:extLst>
          </p:cNvPr>
          <p:cNvSpPr txBox="1"/>
          <p:nvPr/>
        </p:nvSpPr>
        <p:spPr>
          <a:xfrm>
            <a:off x="743939" y="1578760"/>
            <a:ext cx="1135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</a:t>
            </a:r>
            <a:r>
              <a:rPr lang="ko-KR" altLang="en-US" sz="24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의 적용 과정 도식화</a:t>
            </a:r>
            <a:endParaRPr lang="en-US" altLang="ko-KR" sz="2400" b="1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40318" y="1578274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0CC7FF7-3550-4650-B889-9F86F55F8217}"/>
              </a:ext>
            </a:extLst>
          </p:cNvPr>
          <p:cNvSpPr/>
          <p:nvPr/>
        </p:nvSpPr>
        <p:spPr>
          <a:xfrm>
            <a:off x="1438176" y="2395546"/>
            <a:ext cx="2036543" cy="110099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작업자세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pPr algn="ctr"/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관찰 및 기록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B80FEA-D8E9-4334-A1F7-0AE84C5D220A}"/>
              </a:ext>
            </a:extLst>
          </p:cNvPr>
          <p:cNvSpPr/>
          <p:nvPr/>
        </p:nvSpPr>
        <p:spPr>
          <a:xfrm>
            <a:off x="1438176" y="3793068"/>
            <a:ext cx="2036543" cy="110099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포괄적인 값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pPr algn="ctr"/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결정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8E711E-3ED9-4D4C-A87C-E1D710464FA8}"/>
              </a:ext>
            </a:extLst>
          </p:cNvPr>
          <p:cNvSpPr/>
          <p:nvPr/>
        </p:nvSpPr>
        <p:spPr>
          <a:xfrm>
            <a:off x="1438176" y="5190590"/>
            <a:ext cx="2036543" cy="110099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작업부하수준</a:t>
            </a:r>
            <a:endParaRPr lang="en-US" altLang="ko-KR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pPr algn="ctr"/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88842-97FB-4DEC-9AE0-67B6014BB5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 t="2875" r="5964" b="16009"/>
          <a:stretch/>
        </p:blipFill>
        <p:spPr>
          <a:xfrm>
            <a:off x="4840941" y="2158085"/>
            <a:ext cx="6986625" cy="42421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B518F2-E948-433C-A9CA-76E1DC345686}"/>
              </a:ext>
            </a:extLst>
          </p:cNvPr>
          <p:cNvSpPr/>
          <p:nvPr/>
        </p:nvSpPr>
        <p:spPr>
          <a:xfrm>
            <a:off x="4141694" y="2290204"/>
            <a:ext cx="215153" cy="40013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5EB32EC-3A48-4D82-979E-6A8BCC03D4C2}"/>
              </a:ext>
            </a:extLst>
          </p:cNvPr>
          <p:cNvSpPr/>
          <p:nvPr/>
        </p:nvSpPr>
        <p:spPr>
          <a:xfrm>
            <a:off x="2348870" y="3568617"/>
            <a:ext cx="215153" cy="194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0384CD50-FFA7-4420-8346-8A73E84C1658}"/>
              </a:ext>
            </a:extLst>
          </p:cNvPr>
          <p:cNvSpPr/>
          <p:nvPr/>
        </p:nvSpPr>
        <p:spPr>
          <a:xfrm>
            <a:off x="2348869" y="4966139"/>
            <a:ext cx="215153" cy="194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7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1. </a:t>
            </a:r>
            <a:r>
              <a:rPr lang="ko-KR" altLang="en-US" dirty="0">
                <a:solidFill>
                  <a:srgbClr val="0070C0"/>
                </a:solidFill>
              </a:rPr>
              <a:t>개발배경</a:t>
            </a:r>
            <a:endParaRPr lang="id-ID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F9168D-840F-4A5C-80D1-FAB873EC59D0}"/>
              </a:ext>
            </a:extLst>
          </p:cNvPr>
          <p:cNvCxnSpPr>
            <a:cxnSpLocks/>
          </p:cNvCxnSpPr>
          <p:nvPr/>
        </p:nvCxnSpPr>
        <p:spPr>
          <a:xfrm>
            <a:off x="631354" y="1488621"/>
            <a:ext cx="0" cy="46166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8B63165-C9C4-DB01-F324-23CA3D734E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Background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C349C-927A-6FFE-D0B0-8E64D9A87ED1}"/>
              </a:ext>
            </a:extLst>
          </p:cNvPr>
          <p:cNvSpPr txBox="1"/>
          <p:nvPr/>
        </p:nvSpPr>
        <p:spPr>
          <a:xfrm>
            <a:off x="640319" y="2032000"/>
            <a:ext cx="1080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Mediapipe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란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?</a:t>
            </a:r>
          </a:p>
          <a:p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라이브 및 스트리밍 미디어를 위한 크로스 플랫폼 맞춤형 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ML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솔루션을 제공하는 오픈소스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4A7E2-8FAA-9E63-04AF-4F7DDC832C74}"/>
              </a:ext>
            </a:extLst>
          </p:cNvPr>
          <p:cNvSpPr txBox="1"/>
          <p:nvPr/>
        </p:nvSpPr>
        <p:spPr>
          <a:xfrm>
            <a:off x="737604" y="1520120"/>
            <a:ext cx="1135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RULA</a:t>
            </a:r>
            <a:r>
              <a:rPr lang="ko-KR" altLang="en-US" sz="20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를 어떻게 적용할까</a:t>
            </a:r>
            <a:r>
              <a:rPr lang="en-US" altLang="ko-KR" sz="20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? =&gt; Python </a:t>
            </a:r>
            <a:r>
              <a:rPr lang="ko-KR" altLang="en-US" sz="20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라이브러리 이용</a:t>
            </a:r>
            <a:endParaRPr lang="en-US" altLang="ko-KR" sz="2000" b="1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D07D4E-29E7-C948-AE6B-97FB4E3CA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14" y="2912335"/>
            <a:ext cx="5631789" cy="3397355"/>
          </a:xfrm>
          <a:prstGeom prst="rect">
            <a:avLst/>
          </a:prstGeom>
        </p:spPr>
      </p:pic>
      <p:pic>
        <p:nvPicPr>
          <p:cNvPr id="22" name="pose_world_landmarks">
            <a:hlinkClick r:id="" action="ppaction://media"/>
            <a:extLst>
              <a:ext uri="{FF2B5EF4-FFF2-40B4-BE49-F238E27FC236}">
                <a16:creationId xmlns:a16="http://schemas.microsoft.com/office/drawing/2014/main" id="{4BDFFADC-4FF3-B42C-D08C-B9D5E025C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0319" y="2912335"/>
            <a:ext cx="5271967" cy="33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/>
              <a:t>라이브러리 및 변수 설정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C02B2B-27AF-84E8-4DC6-FC86C3BC51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r="21921"/>
          <a:stretch/>
        </p:blipFill>
        <p:spPr>
          <a:xfrm>
            <a:off x="470455" y="2096230"/>
            <a:ext cx="7650717" cy="3430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A800A8-4287-2875-692C-5297F31F4DF1}"/>
              </a:ext>
            </a:extLst>
          </p:cNvPr>
          <p:cNvSpPr txBox="1"/>
          <p:nvPr/>
        </p:nvSpPr>
        <p:spPr>
          <a:xfrm>
            <a:off x="8292482" y="2598003"/>
            <a:ext cx="3504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라이브러리</a:t>
            </a:r>
            <a:endParaRPr lang="en-US" altLang="ko-KR" sz="1600" b="1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16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</a:t>
            </a:r>
            <a:r>
              <a:rPr lang="en-US" altLang="ko-KR" sz="16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ko-KR" altLang="en-US" sz="16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영상 및 이미지 처리와 수학적 계산을</a:t>
            </a:r>
            <a:endParaRPr lang="en-US" altLang="ko-KR" sz="1600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16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  보조해주는 라이브러리 가져오기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85054-5D50-BFA1-49A1-9584DDE8DAA5}"/>
              </a:ext>
            </a:extLst>
          </p:cNvPr>
          <p:cNvSpPr txBox="1"/>
          <p:nvPr/>
        </p:nvSpPr>
        <p:spPr>
          <a:xfrm>
            <a:off x="8292482" y="3888737"/>
            <a:ext cx="3812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변수 설정</a:t>
            </a:r>
            <a:endParaRPr lang="en-US" altLang="ko-KR" sz="1600" b="1" dirty="0">
              <a:latin typeface="바른돋움OTFPro 1" panose="02000300000000000000" pitchFamily="50" charset="-127"/>
              <a:ea typeface="바른돋움OTFPro 1" panose="02000300000000000000" pitchFamily="50" charset="-127"/>
            </a:endParaRPr>
          </a:p>
          <a:p>
            <a:r>
              <a:rPr lang="ko-KR" altLang="en-US" sz="16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</a:t>
            </a:r>
            <a:r>
              <a:rPr lang="en-US" altLang="ko-KR" sz="16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: </a:t>
            </a:r>
            <a:r>
              <a:rPr lang="en-US" altLang="ko-KR" sz="1600" dirty="0" err="1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Mediapipe</a:t>
            </a:r>
            <a:r>
              <a:rPr lang="ko-KR" altLang="en-US" sz="16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의 함수를 편리하게 인용할 수 있도록</a:t>
            </a:r>
            <a:r>
              <a:rPr lang="en-US" altLang="ko-KR" sz="16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 </a:t>
            </a:r>
            <a:r>
              <a:rPr lang="ko-KR" altLang="en-US" sz="1600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변수를 설정하기</a:t>
            </a:r>
          </a:p>
        </p:txBody>
      </p:sp>
    </p:spTree>
    <p:extLst>
      <p:ext uri="{BB962C8B-B14F-4D97-AF65-F5344CB8AC3E}">
        <p14:creationId xmlns:p14="http://schemas.microsoft.com/office/powerpoint/2010/main" val="339349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2. </a:t>
            </a:r>
            <a:r>
              <a:rPr lang="ko-KR" altLang="en-US" dirty="0">
                <a:solidFill>
                  <a:srgbClr val="0070C0"/>
                </a:solidFill>
              </a:rPr>
              <a:t>진행상황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/>
              <a:t>랜드마크 그리기</a:t>
            </a:r>
            <a:endParaRPr lang="id-ID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1947D51-DD2F-48F1-8110-06AA586A5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55" y="1024192"/>
            <a:ext cx="11357112" cy="43690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Progress of Development</a:t>
            </a:r>
            <a:endParaRPr lang="id-ID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8CE7C1-E441-E2DE-C3B5-054C69192FE4}"/>
              </a:ext>
            </a:extLst>
          </p:cNvPr>
          <p:cNvGrpSpPr/>
          <p:nvPr/>
        </p:nvGrpSpPr>
        <p:grpSpPr>
          <a:xfrm>
            <a:off x="1713975" y="1679553"/>
            <a:ext cx="8870072" cy="3240658"/>
            <a:chOff x="1660964" y="1461100"/>
            <a:chExt cx="8870072" cy="3240658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94ABF8-748A-268B-4BFD-C480364CE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970"/>
            <a:stretch/>
          </p:blipFill>
          <p:spPr>
            <a:xfrm>
              <a:off x="1660964" y="1461100"/>
              <a:ext cx="4139645" cy="3240657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C838D7D-5E77-B634-94AA-C51B74047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1" r="20708"/>
            <a:stretch/>
          </p:blipFill>
          <p:spPr>
            <a:xfrm>
              <a:off x="5800609" y="1461100"/>
              <a:ext cx="4730427" cy="324065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B801A27-2FD3-2227-DF24-78BA66DA6AFE}"/>
              </a:ext>
            </a:extLst>
          </p:cNvPr>
          <p:cNvSpPr txBox="1"/>
          <p:nvPr/>
        </p:nvSpPr>
        <p:spPr>
          <a:xfrm>
            <a:off x="3239007" y="5325277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이미지를 입력 받으면 이미지에 있는 랜드마크를 인식하고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, </a:t>
            </a:r>
            <a:r>
              <a:rPr lang="ko-KR" altLang="en-US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랜드마크를 점으로 표시해준다</a:t>
            </a:r>
            <a:r>
              <a:rPr lang="en-US" altLang="ko-KR" dirty="0">
                <a:latin typeface="바른돋움OTFPro 1" panose="02000300000000000000" pitchFamily="50" charset="-127"/>
                <a:ea typeface="바른돋움OTFPro 1" panose="02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754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1812</Words>
  <Application>Microsoft Office PowerPoint</Application>
  <PresentationFormat>와이드스크린</PresentationFormat>
  <Paragraphs>241</Paragraphs>
  <Slides>20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Cambria Math</vt:lpstr>
      <vt:lpstr>바른돋움OTFPro 1</vt:lpstr>
      <vt:lpstr>Wingdings</vt:lpstr>
      <vt:lpstr>Arial</vt:lpstr>
      <vt:lpstr>Century Gothic</vt:lpstr>
      <vt:lpstr>맑은 고딕</vt:lpstr>
      <vt:lpstr>Office 테마</vt:lpstr>
      <vt:lpstr>PowerPoint 프레젠테이션</vt:lpstr>
      <vt:lpstr>PowerPoint 프레젠테이션</vt:lpstr>
      <vt:lpstr>1. 개발배경</vt:lpstr>
      <vt:lpstr>1. 개발배경</vt:lpstr>
      <vt:lpstr>1. 개발배경</vt:lpstr>
      <vt:lpstr>1. 개발배경</vt:lpstr>
      <vt:lpstr>1. 개발배경</vt:lpstr>
      <vt:lpstr>2. 진행상황 – 라이브러리 및 변수 설정</vt:lpstr>
      <vt:lpstr>2. 진행상황 – 랜드마크 그리기</vt:lpstr>
      <vt:lpstr>2. 진행상황 – 관절간 각도계산 코드</vt:lpstr>
      <vt:lpstr>2. 진행상황 – 부위별 부하점수 구현</vt:lpstr>
      <vt:lpstr>2. 진행상황 – RULA 평가점수 구현</vt:lpstr>
      <vt:lpstr>2. 진행상황 – OpenCV 코드</vt:lpstr>
      <vt:lpstr>2. 진행상황 – 작동</vt:lpstr>
      <vt:lpstr>2. 진행상황 – 작동</vt:lpstr>
      <vt:lpstr>2. 진행상황 – 랜드마크 인식관련 실험</vt:lpstr>
      <vt:lpstr>2. 진행상황 – 랜드마크 인식관련 실험</vt:lpstr>
      <vt:lpstr>3. 계획 및 향후일정</vt:lpstr>
      <vt:lpstr>3. 계획 및 향후일정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한 원섭</cp:lastModifiedBy>
  <cp:revision>90</cp:revision>
  <cp:lastPrinted>2022-05-26T14:34:50Z</cp:lastPrinted>
  <dcterms:created xsi:type="dcterms:W3CDTF">2017-10-09T12:51:59Z</dcterms:created>
  <dcterms:modified xsi:type="dcterms:W3CDTF">2022-05-26T14:53:46Z</dcterms:modified>
</cp:coreProperties>
</file>